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1" r:id="rId3"/>
    <p:sldId id="290" r:id="rId4"/>
    <p:sldId id="294" r:id="rId5"/>
    <p:sldId id="263" r:id="rId6"/>
    <p:sldId id="295" r:id="rId7"/>
    <p:sldId id="297" r:id="rId8"/>
    <p:sldId id="296" r:id="rId9"/>
    <p:sldId id="298" r:id="rId10"/>
    <p:sldId id="300" r:id="rId11"/>
    <p:sldId id="305" r:id="rId12"/>
    <p:sldId id="306" r:id="rId13"/>
    <p:sldId id="307" r:id="rId14"/>
    <p:sldId id="286" r:id="rId15"/>
    <p:sldId id="260" r:id="rId16"/>
    <p:sldId id="288" r:id="rId17"/>
    <p:sldId id="308" r:id="rId18"/>
    <p:sldId id="301" r:id="rId19"/>
    <p:sldId id="291" r:id="rId20"/>
    <p:sldId id="304" r:id="rId21"/>
    <p:sldId id="292" r:id="rId22"/>
    <p:sldId id="309" r:id="rId23"/>
    <p:sldId id="302" r:id="rId24"/>
    <p:sldId id="293" r:id="rId25"/>
    <p:sldId id="289" r:id="rId26"/>
  </p:sldIdLst>
  <p:sldSz cx="9144000" cy="6858000" type="screen4x3"/>
  <p:notesSz cx="6858000" cy="9144000"/>
  <p:defaultTextStyle>
    <a:defPPr>
      <a:defRPr lang="he-IL"/>
    </a:defPPr>
    <a:lvl1pPr algn="r" rtl="1" fontAlgn="base">
      <a:lnSpc>
        <a:spcPct val="60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lnSpc>
        <a:spcPct val="60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lnSpc>
        <a:spcPct val="60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lnSpc>
        <a:spcPct val="60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lnSpc>
        <a:spcPct val="60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D4C72"/>
    <a:srgbClr val="7F7F7F"/>
    <a:srgbClr val="FFFC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328" autoAdjust="0"/>
    <p:restoredTop sz="96376" autoAdjust="0"/>
  </p:normalViewPr>
  <p:slideViewPr>
    <p:cSldViewPr>
      <p:cViewPr>
        <p:scale>
          <a:sx n="70" d="100"/>
          <a:sy n="70" d="100"/>
        </p:scale>
        <p:origin x="-605" y="-2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83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wmf"/><Relationship Id="rId1" Type="http://schemas.openxmlformats.org/officeDocument/2006/relationships/image" Target="../media/image12.e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1.wmf"/><Relationship Id="rId1" Type="http://schemas.openxmlformats.org/officeDocument/2006/relationships/image" Target="../media/image17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lnSpc>
                <a:spcPct val="100000"/>
              </a:lnSpc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lnSpc>
                <a:spcPct val="100000"/>
              </a:lnSpc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616DEA5-7088-4B64-B511-1D882DAACA84}" type="datetimeFigureOut">
              <a:rPr lang="en-US"/>
              <a:pPr>
                <a:defRPr/>
              </a:pPr>
              <a:t>9/20/2011</a:t>
            </a:fld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lnSpc>
                <a:spcPct val="100000"/>
              </a:lnSpc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lnSpc>
                <a:spcPct val="100000"/>
              </a:lnSpc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06B862-0DE4-407C-AB34-7B7F47F9D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8CAFE2-57CE-4D1B-8B65-CE33B37B860E}" type="datetimeFigureOut">
              <a:rPr lang="he-IL"/>
              <a:pPr>
                <a:defRPr/>
              </a:pPr>
              <a:t>כ"א/אלול/תשע"א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E5F13F-2C3B-445D-8AB8-EF7DFFC2222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7391B9-7E3C-4A60-8E3E-BE7F4DB8A69D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5F13F-2C3B-445D-8AB8-EF7DFFC22222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9C7F-73AA-4C75-AE0C-B735A4261A25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397EF-4F14-4AEC-84D2-FC6A180C430C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F3E9C-EFB4-4786-A61C-36AE409FB906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313" y="6643688"/>
            <a:ext cx="2133600" cy="36512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bg2">
                    <a:lumMod val="6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45961D-2C02-4B64-98B3-5AC87DF4B19D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Microsoft_Office_Word_97_-_2003_Document2.doc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gif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.gif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gif"/><Relationship Id="rId4" Type="http://schemas.openxmlformats.org/officeDocument/2006/relationships/oleObject" Target="../embeddings/oleObject2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gif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oleObject" Target="../embeddings/Microsoft_Office_Word_97_-_2003_Document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gi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50" y="1382713"/>
            <a:ext cx="8572500" cy="46037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785813" y="357188"/>
            <a:ext cx="8162925" cy="10985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SA" sz="6600" b="1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66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حساب</a:t>
            </a:r>
            <a:r>
              <a:rPr lang="ar-SA" sz="6600" b="1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SA" sz="6600" b="1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ت</a:t>
            </a:r>
            <a:r>
              <a:rPr lang="ar-SA" sz="66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الكيميائية</a:t>
            </a:r>
            <a:r>
              <a:rPr lang="ar-LB" sz="66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sz="6600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813" y="1363663"/>
            <a:ext cx="8143875" cy="7016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4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المولارية للمركبات </a:t>
            </a:r>
            <a:endParaRPr lang="he-IL" sz="4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714375" y="2565400"/>
            <a:ext cx="8143875" cy="857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2F2F2"/>
              </a:gs>
              <a:gs pos="100000">
                <a:srgbClr val="F2F2F2"/>
              </a:gs>
            </a:gsLst>
            <a:lin ang="5400000"/>
          </a:gradFill>
          <a:ln w="12700" algn="ctr">
            <a:solidFill>
              <a:srgbClr val="BFBFBF"/>
            </a:solidFill>
            <a:miter lim="800000"/>
            <a:headEnd/>
            <a:tailEnd/>
          </a:ln>
        </p:spPr>
        <p:txBody>
          <a:bodyPr tIns="90000"/>
          <a:lstStyle/>
          <a:p>
            <a:pPr>
              <a:lnSpc>
                <a:spcPct val="100000"/>
              </a:lnSpc>
              <a:buFontTx/>
              <a:buBlip>
                <a:blip r:embed="rId5"/>
              </a:buBlip>
            </a:pPr>
            <a:r>
              <a:rPr lang="ar-LB" dirty="0" smtClean="0"/>
              <a:t>صيغة جزيئية</a:t>
            </a:r>
            <a:r>
              <a:rPr lang="en-US" dirty="0" smtClean="0"/>
              <a:t> </a:t>
            </a:r>
            <a:r>
              <a:rPr lang="ar-LB" dirty="0" smtClean="0"/>
              <a:t>صيغة </a:t>
            </a:r>
            <a:r>
              <a:rPr lang="ar-LB" dirty="0" err="1" smtClean="0"/>
              <a:t>امبيرية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ar-LB" dirty="0" smtClean="0"/>
              <a:t>وايجاد الكتلة المولارية للمركبات</a:t>
            </a:r>
            <a:endParaRPr lang="he-IL" dirty="0"/>
          </a:p>
          <a:p>
            <a:pPr>
              <a:lnSpc>
                <a:spcPct val="100000"/>
              </a:lnSpc>
              <a:spcBef>
                <a:spcPct val="20000"/>
              </a:spcBef>
              <a:buFontTx/>
              <a:buBlip>
                <a:blip r:embed="rId5"/>
              </a:buBlip>
            </a:pPr>
            <a:r>
              <a:rPr lang="he-IL" dirty="0"/>
              <a:t> </a:t>
            </a:r>
            <a:r>
              <a:rPr lang="ar-LB" dirty="0" smtClean="0"/>
              <a:t>تمارين حسابية وموضوع </a:t>
            </a:r>
            <a:r>
              <a:rPr lang="ar-LB" dirty="0" smtClean="0"/>
              <a:t>تطبيقي</a:t>
            </a:r>
            <a:r>
              <a:rPr lang="ar-SA" dirty="0" smtClean="0"/>
              <a:t> ـ</a:t>
            </a:r>
            <a:r>
              <a:rPr lang="he-IL" dirty="0" smtClean="0"/>
              <a:t> </a:t>
            </a:r>
            <a:r>
              <a:rPr lang="ar-LB" dirty="0" smtClean="0"/>
              <a:t>الحد من استخدام الصوديوم</a:t>
            </a:r>
            <a:endParaRPr lang="he-IL" dirty="0"/>
          </a:p>
        </p:txBody>
      </p:sp>
      <p:sp>
        <p:nvSpPr>
          <p:cNvPr id="15366" name="Rectangle 18"/>
          <p:cNvSpPr>
            <a:spLocks noChangeArrowheads="1"/>
          </p:cNvSpPr>
          <p:nvPr/>
        </p:nvSpPr>
        <p:spPr bwMode="auto">
          <a:xfrm>
            <a:off x="7393695" y="2028825"/>
            <a:ext cx="15359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ar-LB" sz="2000" b="1" dirty="0" smtClean="0">
                <a:solidFill>
                  <a:srgbClr val="1D4C72"/>
                </a:solidFill>
              </a:rPr>
              <a:t>مواضيع الدرس </a:t>
            </a:r>
            <a:endParaRPr lang="he-IL" sz="2000" b="1" dirty="0">
              <a:solidFill>
                <a:srgbClr val="1D4C7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2125" y="666750"/>
            <a:ext cx="8183563" cy="180972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3:</a:t>
            </a: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كتلة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1/3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الفركتوز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e-IL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جدوا ما هو 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الهيدروجين الموجود في هذه الكمية 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الفركتوز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كتلة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الكربون بهذه الكمية 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الفركتوز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رمز</a:t>
            </a:r>
            <a:r>
              <a:rPr lang="he-IL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استعينوا بالمعادلة :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850" y="2205038"/>
            <a:ext cx="8351838" cy="436723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lnSpc>
                <a:spcPct val="100000"/>
              </a:lnSpc>
              <a:tabLst>
                <a:tab pos="542925" algn="r"/>
                <a:tab pos="895350" algn="r"/>
                <a:tab pos="2066925" algn="r"/>
                <a:tab pos="2600325" algn="r"/>
                <a:tab pos="3495675" algn="r"/>
                <a:tab pos="45720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tabLst>
                <a:tab pos="542925" algn="r"/>
                <a:tab pos="895350" algn="r"/>
                <a:tab pos="2066925" algn="r"/>
                <a:tab pos="2600325" algn="r"/>
                <a:tab pos="3495675" algn="r"/>
                <a:tab pos="45720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أ</a:t>
            </a:r>
            <a:r>
              <a:rPr lang="he-IL" b="1" dirty="0" smtClean="0">
                <a:solidFill>
                  <a:schemeClr val="tx1"/>
                </a:solidFill>
              </a:rPr>
              <a:t>.</a:t>
            </a:r>
            <a:endParaRPr lang="he-IL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400000"/>
              </a:spcBef>
              <a:tabLst>
                <a:tab pos="542925" algn="r"/>
                <a:tab pos="895350" algn="r"/>
                <a:tab pos="2066925" algn="r"/>
                <a:tab pos="2600325" algn="r"/>
                <a:tab pos="3495675" algn="r"/>
                <a:tab pos="4572000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نحسب كتلة </a:t>
            </a:r>
            <a:r>
              <a:rPr lang="en-US" dirty="0" smtClean="0">
                <a:solidFill>
                  <a:schemeClr val="tx1"/>
                </a:solidFill>
              </a:rPr>
              <a:t>1/3</a:t>
            </a:r>
            <a:r>
              <a:rPr lang="ar-LB" dirty="0" smtClean="0">
                <a:solidFill>
                  <a:schemeClr val="tx1"/>
                </a:solidFill>
              </a:rPr>
              <a:t>مول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sz="1400" dirty="0" smtClean="0">
                <a:solidFill>
                  <a:schemeClr val="tx1"/>
                </a:solidFill>
              </a:rPr>
              <a:t>مول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n </a:t>
            </a:r>
            <a:r>
              <a:rPr lang="en-US" dirty="0">
                <a:solidFill>
                  <a:schemeClr val="tx1"/>
                </a:solidFill>
              </a:rPr>
              <a:t>= 1/3 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10000"/>
              </a:lnSpc>
              <a:tabLst>
                <a:tab pos="542925" algn="r"/>
                <a:tab pos="895350" algn="r"/>
                <a:tab pos="2066925" algn="r"/>
                <a:tab pos="2600325" algn="r"/>
                <a:tab pos="3495675" algn="r"/>
                <a:tab pos="4572000" algn="l"/>
              </a:tabLst>
              <a:defRPr/>
            </a:pPr>
            <a:r>
              <a:rPr lang="he-I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ar-LB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مول/غم</a:t>
            </a:r>
            <a:r>
              <a:rPr lang="en-C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Mw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ct val="350000"/>
              </a:spcBef>
              <a:tabLst>
                <a:tab pos="542925" algn="r"/>
                <a:tab pos="895350" algn="r"/>
                <a:tab pos="2066925" algn="r"/>
                <a:tab pos="2600325" algn="r"/>
                <a:tab pos="3495675" algn="r"/>
                <a:tab pos="45720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ب</a:t>
            </a:r>
            <a:r>
              <a:rPr lang="he-IL" b="1" dirty="0" smtClean="0">
                <a:solidFill>
                  <a:schemeClr val="tx1"/>
                </a:solidFill>
              </a:rPr>
              <a:t>.</a:t>
            </a:r>
            <a:r>
              <a:rPr lang="he-IL" b="1" dirty="0">
                <a:solidFill>
                  <a:schemeClr val="tx1"/>
                </a:solidFill>
              </a:rPr>
              <a:t>	</a:t>
            </a:r>
            <a:r>
              <a:rPr lang="ar-SA" dirty="0" smtClean="0">
                <a:solidFill>
                  <a:schemeClr val="tx1"/>
                </a:solidFill>
              </a:rPr>
              <a:t>في 1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فروكتوز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يوجد </a:t>
            </a:r>
            <a:r>
              <a:rPr lang="he-IL" dirty="0" smtClean="0">
                <a:solidFill>
                  <a:schemeClr val="tx1"/>
                </a:solidFill>
              </a:rPr>
              <a:t>12 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ذرات هيدروجين</a:t>
            </a:r>
            <a:endParaRPr lang="he-IL" dirty="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tabLst>
                <a:tab pos="542925" algn="r"/>
                <a:tab pos="895350" algn="r"/>
                <a:tab pos="2066925" algn="r"/>
                <a:tab pos="2600325" algn="r"/>
                <a:tab pos="3495675" algn="r"/>
                <a:tab pos="45720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en-US" dirty="0" smtClean="0">
                <a:solidFill>
                  <a:schemeClr val="tx1"/>
                </a:solidFill>
              </a:rPr>
              <a:t>1/3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مول يوجد كمية اصغر ب- </a:t>
            </a:r>
            <a:r>
              <a:rPr lang="he-IL" dirty="0" smtClean="0">
                <a:solidFill>
                  <a:schemeClr val="tx1"/>
                </a:solidFill>
              </a:rPr>
              <a:t> 3</a:t>
            </a:r>
            <a:r>
              <a:rPr lang="ar-LB" dirty="0" smtClean="0">
                <a:solidFill>
                  <a:schemeClr val="tx1"/>
                </a:solidFill>
              </a:rPr>
              <a:t>مرات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ar-LB" dirty="0" smtClean="0">
                <a:solidFill>
                  <a:schemeClr val="tx1"/>
                </a:solidFill>
              </a:rPr>
              <a:t> 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12/3 = 4 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ذرات هيدروجين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10000"/>
              </a:spcBef>
              <a:tabLst>
                <a:tab pos="542925" algn="r"/>
                <a:tab pos="895350" algn="r"/>
                <a:tab pos="2066925" algn="r"/>
                <a:tab pos="2600325" algn="r"/>
                <a:tab pos="3495675" algn="r"/>
                <a:tab pos="45720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ج</a:t>
            </a:r>
            <a:r>
              <a:rPr lang="he-IL" b="1" dirty="0" smtClean="0">
                <a:solidFill>
                  <a:schemeClr val="tx1"/>
                </a:solidFill>
              </a:rPr>
              <a:t>.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en-US" dirty="0" smtClean="0">
                <a:solidFill>
                  <a:schemeClr val="tx1"/>
                </a:solidFill>
              </a:rPr>
              <a:t>1/3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فروكتوز يوجد </a:t>
            </a:r>
            <a:r>
              <a:rPr lang="he-IL" dirty="0">
                <a:solidFill>
                  <a:schemeClr val="tx1"/>
                </a:solidFill>
              </a:rPr>
              <a:t>	       </a:t>
            </a:r>
            <a:r>
              <a:rPr lang="ar-LB" dirty="0" smtClean="0">
                <a:solidFill>
                  <a:schemeClr val="tx1"/>
                </a:solidFill>
              </a:rPr>
              <a:t>مول ذرات كربون وكتلتهم 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131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675FA639-9F75-436A-A750-A76768B7F65A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10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5122" name="Object 98"/>
          <p:cNvGraphicFramePr>
            <a:graphicFrameLocks noChangeAspect="1"/>
          </p:cNvGraphicFramePr>
          <p:nvPr/>
        </p:nvGraphicFramePr>
        <p:xfrm>
          <a:off x="2006600" y="2362200"/>
          <a:ext cx="5499100" cy="914400"/>
        </p:xfrm>
        <a:graphic>
          <a:graphicData uri="http://schemas.openxmlformats.org/presentationml/2006/ole">
            <p:oleObj spid="_x0000_s5122" name="Document" r:id="rId3" imgW="5583335" imgH="933214" progId="Word.Document.8">
              <p:embed/>
            </p:oleObj>
          </a:graphicData>
        </a:graphic>
      </p:graphicFrame>
      <p:graphicFrame>
        <p:nvGraphicFramePr>
          <p:cNvPr id="5123" name="Object 99"/>
          <p:cNvGraphicFramePr>
            <a:graphicFrameLocks noChangeAspect="1"/>
          </p:cNvGraphicFramePr>
          <p:nvPr/>
        </p:nvGraphicFramePr>
        <p:xfrm>
          <a:off x="3346450" y="3357563"/>
          <a:ext cx="3287713" cy="257175"/>
        </p:xfrm>
        <a:graphic>
          <a:graphicData uri="http://schemas.openxmlformats.org/presentationml/2006/ole">
            <p:oleObj spid="_x0000_s5123" name="Equation" r:id="rId4" imgW="3288960" imgH="253800" progId="Equation.3">
              <p:embed/>
            </p:oleObj>
          </a:graphicData>
        </a:graphic>
      </p:graphicFrame>
      <p:graphicFrame>
        <p:nvGraphicFramePr>
          <p:cNvPr id="5125" name="Object 101"/>
          <p:cNvGraphicFramePr>
            <a:graphicFrameLocks noChangeAspect="1"/>
          </p:cNvGraphicFramePr>
          <p:nvPr/>
        </p:nvGraphicFramePr>
        <p:xfrm>
          <a:off x="3995738" y="4437063"/>
          <a:ext cx="812800" cy="571500"/>
        </p:xfrm>
        <a:graphic>
          <a:graphicData uri="http://schemas.openxmlformats.org/presentationml/2006/ole">
            <p:oleObj spid="_x0000_s5125" name="משוואה" r:id="rId5" imgW="812520" imgH="571320" progId="Equation.3">
              <p:embed/>
            </p:oleObj>
          </a:graphicData>
        </a:graphic>
      </p:graphicFrame>
      <p:graphicFrame>
        <p:nvGraphicFramePr>
          <p:cNvPr id="5126" name="Object 102"/>
          <p:cNvGraphicFramePr>
            <a:graphicFrameLocks noChangeAspect="1"/>
          </p:cNvGraphicFramePr>
          <p:nvPr/>
        </p:nvGraphicFramePr>
        <p:xfrm>
          <a:off x="3625850" y="4989513"/>
          <a:ext cx="2381250" cy="536575"/>
        </p:xfrm>
        <a:graphic>
          <a:graphicData uri="http://schemas.openxmlformats.org/presentationml/2006/ole">
            <p:oleObj spid="_x0000_s5126" name="Equation" r:id="rId6" imgW="1752480" imgH="393480" progId="Equation.3">
              <p:embed/>
            </p:oleObj>
          </a:graphicData>
        </a:graphic>
      </p:graphicFrame>
      <p:graphicFrame>
        <p:nvGraphicFramePr>
          <p:cNvPr id="5127" name="Object 110"/>
          <p:cNvGraphicFramePr>
            <a:graphicFrameLocks noChangeAspect="1"/>
          </p:cNvGraphicFramePr>
          <p:nvPr/>
        </p:nvGraphicFramePr>
        <p:xfrm>
          <a:off x="5572132" y="5929330"/>
          <a:ext cx="576263" cy="593725"/>
        </p:xfrm>
        <a:graphic>
          <a:graphicData uri="http://schemas.openxmlformats.org/presentationml/2006/ole">
            <p:oleObj spid="_x0000_s5127" name="Equation" r:id="rId7" imgW="380880" imgH="393480" progId="Equation.3">
              <p:embed/>
            </p:oleObj>
          </a:graphicData>
        </a:graphic>
      </p:graphicFrame>
      <p:graphicFrame>
        <p:nvGraphicFramePr>
          <p:cNvPr id="5128" name="Object 115"/>
          <p:cNvGraphicFramePr>
            <a:graphicFrameLocks noChangeAspect="1"/>
          </p:cNvGraphicFramePr>
          <p:nvPr/>
        </p:nvGraphicFramePr>
        <p:xfrm>
          <a:off x="1657350" y="6027738"/>
          <a:ext cx="1354138" cy="266700"/>
        </p:xfrm>
        <a:graphic>
          <a:graphicData uri="http://schemas.openxmlformats.org/presentationml/2006/ole">
            <p:oleObj spid="_x0000_s5128" name="Equation" r:id="rId8" imgW="1282680" imgH="253800" progId="Equation.3">
              <p:embed/>
            </p:oleObj>
          </a:graphicData>
        </a:graphic>
      </p:graphicFrame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C639A-7553-4AD8-947C-997E1B6552CA}" type="slidenum">
              <a:rPr lang="he-IL" smtClean="0"/>
              <a:pPr>
                <a:defRPr/>
              </a:pPr>
              <a:t>10</a:t>
            </a:fld>
            <a:endParaRPr lang="he-IL" dirty="0"/>
          </a:p>
        </p:txBody>
      </p:sp>
      <p:sp>
        <p:nvSpPr>
          <p:cNvPr id="21" name="Rectangle 20"/>
          <p:cNvSpPr/>
          <p:nvPr/>
        </p:nvSpPr>
        <p:spPr>
          <a:xfrm>
            <a:off x="357188" y="500063"/>
            <a:ext cx="8215312" cy="46037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2" name="TextBox 21"/>
          <p:cNvSpPr txBox="1"/>
          <p:nvPr/>
        </p:nvSpPr>
        <p:spPr>
          <a:xfrm>
            <a:off x="1500188" y="115888"/>
            <a:ext cx="7112000" cy="7016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العلاقة بين الكتلة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المادة وعدد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المولات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1788" y="642938"/>
            <a:ext cx="8135937" cy="91598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4:</a:t>
            </a: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عدد ذرات الاكسجين الموجود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44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فيتامين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الصيغة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الجزئية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b="1" dirty="0">
              <a:solidFill>
                <a:srgbClr val="1D4C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038" y="1558925"/>
            <a:ext cx="8040687" cy="36671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رمز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SA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يتم حل </a:t>
            </a:r>
            <a:r>
              <a:rPr lang="ar-LB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السؤال </a:t>
            </a:r>
            <a:r>
              <a:rPr lang="ar-SA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ar-LB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عدة </a:t>
            </a:r>
            <a:r>
              <a:rPr lang="ar-LB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مراحل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</a:pPr>
            <a:fld id="{27D3ECB4-FD87-4EDF-BD33-59768A787764}" type="slidenum">
              <a:rPr lang="he-IL" sz="1200">
                <a:solidFill>
                  <a:schemeClr val="bg2"/>
                </a:solidFill>
              </a:rPr>
              <a:pPr>
                <a:lnSpc>
                  <a:spcPct val="100000"/>
                </a:lnSpc>
              </a:pPr>
              <a:t>11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B12B3-2FED-49A3-AAD7-4D3CFA3E0792}" type="slidenum">
              <a:rPr lang="he-IL"/>
              <a:pPr>
                <a:defRPr/>
              </a:pPr>
              <a:t>11</a:t>
            </a:fld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357188" y="500063"/>
            <a:ext cx="8215312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1500188" y="115888"/>
            <a:ext cx="7112000" cy="7016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العلاقة بين الكتلة المولارية وكتلة المادة وعدد المولات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8138" y="714375"/>
            <a:ext cx="8183562" cy="91598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4:</a:t>
            </a: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الاكسجين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الموجود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44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فيتامين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الصيغة الجزئية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b="1" dirty="0">
              <a:solidFill>
                <a:srgbClr val="1D4C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850" y="1989138"/>
            <a:ext cx="8207375" cy="42481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66700" indent="-266700">
              <a:lnSpc>
                <a:spcPct val="100000"/>
              </a:lnSpc>
              <a:tabLst>
                <a:tab pos="2695575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marL="266700" indent="-266700">
              <a:lnSpc>
                <a:spcPct val="100000"/>
              </a:lnSpc>
              <a:tabLst>
                <a:tab pos="269557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مرحلة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أ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في البداية نحسب الكتلة المولارية للفيتامين </a:t>
            </a:r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he-IL" dirty="0">
                <a:solidFill>
                  <a:schemeClr val="tx1"/>
                </a:solidFill>
              </a:rPr>
              <a:t>:</a:t>
            </a:r>
          </a:p>
          <a:p>
            <a:pPr marL="266700" indent="-266700">
              <a:lnSpc>
                <a:spcPct val="100000"/>
              </a:lnSpc>
              <a:spcBef>
                <a:spcPct val="180000"/>
              </a:spcBef>
              <a:tabLst>
                <a:tab pos="269557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مرحلة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نحسب عدد المولات للفيتامين </a:t>
            </a:r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he-IL" dirty="0">
                <a:solidFill>
                  <a:schemeClr val="tx1"/>
                </a:solidFill>
              </a:rPr>
              <a:t>:</a:t>
            </a:r>
          </a:p>
          <a:p>
            <a:pPr marL="266700" indent="-266700">
              <a:lnSpc>
                <a:spcPct val="100000"/>
              </a:lnSpc>
              <a:tabLst>
                <a:tab pos="269557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ar-LB" baseline="-25000" dirty="0" smtClean="0">
                <a:solidFill>
                  <a:schemeClr val="tx1"/>
                </a:solidFill>
              </a:rPr>
              <a:t>غرام 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44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20000"/>
              </a:lnSpc>
              <a:tabLst>
                <a:tab pos="2695575" algn="l"/>
              </a:tabLst>
              <a:defRPr/>
            </a:pPr>
            <a:r>
              <a:rPr lang="he-I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ar-LB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مول/غم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Mw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186</a:t>
            </a:r>
          </a:p>
          <a:p>
            <a:pPr marL="266700" indent="-266700">
              <a:lnSpc>
                <a:spcPct val="100000"/>
              </a:lnSpc>
              <a:spcBef>
                <a:spcPct val="450000"/>
              </a:spcBef>
              <a:tabLst>
                <a:tab pos="269557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مرحلة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ج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في المركبات</a:t>
            </a:r>
            <a:r>
              <a:rPr lang="he-IL" dirty="0" smtClean="0">
                <a:solidFill>
                  <a:schemeClr val="tx1"/>
                </a:solidFill>
              </a:rPr>
              <a:t>, </a:t>
            </a:r>
            <a:r>
              <a:rPr lang="ar-LB" dirty="0" smtClean="0">
                <a:solidFill>
                  <a:schemeClr val="tx1"/>
                </a:solidFill>
              </a:rPr>
              <a:t>هنالك نسبة ثابتة بين المركب وبين العناصر التي تكونه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266700" indent="-266700">
              <a:lnSpc>
                <a:spcPct val="100000"/>
              </a:lnSpc>
              <a:tabLst>
                <a:tab pos="269557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      </a:t>
            </a:r>
            <a:r>
              <a:rPr lang="ar-SA" dirty="0" smtClean="0">
                <a:solidFill>
                  <a:schemeClr val="tx1"/>
                </a:solidFill>
              </a:rPr>
              <a:t>في 1</a:t>
            </a:r>
            <a:r>
              <a:rPr lang="ar-LB" dirty="0" smtClean="0">
                <a:solidFill>
                  <a:schemeClr val="tx1"/>
                </a:solidFill>
              </a:rPr>
              <a:t>مول </a:t>
            </a:r>
            <a:r>
              <a:rPr lang="ar-LB" dirty="0" smtClean="0">
                <a:solidFill>
                  <a:schemeClr val="tx1"/>
                </a:solidFill>
              </a:rPr>
              <a:t>مركب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يوجد </a:t>
            </a:r>
            <a:r>
              <a:rPr lang="he-IL" dirty="0" smtClean="0">
                <a:solidFill>
                  <a:schemeClr val="tx1"/>
                </a:solidFill>
              </a:rPr>
              <a:t>6 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اكسجين</a:t>
            </a:r>
            <a:endParaRPr lang="he-IL" dirty="0">
              <a:solidFill>
                <a:schemeClr val="tx1"/>
              </a:solidFill>
            </a:endParaRPr>
          </a:p>
          <a:p>
            <a:pPr marL="266700" indent="-266700">
              <a:lnSpc>
                <a:spcPct val="100000"/>
              </a:lnSpc>
              <a:tabLst>
                <a:tab pos="269557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     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he-IL" dirty="0" smtClean="0">
                <a:solidFill>
                  <a:schemeClr val="tx1"/>
                </a:solidFill>
              </a:rPr>
              <a:t>0.237 </a:t>
            </a:r>
            <a:r>
              <a:rPr lang="ar-LB" dirty="0" smtClean="0">
                <a:solidFill>
                  <a:schemeClr val="tx1"/>
                </a:solidFill>
              </a:rPr>
              <a:t>مول مركب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يوجد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  </a:t>
            </a:r>
            <a:r>
              <a:rPr lang="he-IL" dirty="0">
                <a:solidFill>
                  <a:schemeClr val="tx1"/>
                </a:solidFill>
              </a:rPr>
              <a:t>		     </a:t>
            </a:r>
            <a:r>
              <a:rPr lang="ar-LB" dirty="0" smtClean="0">
                <a:solidFill>
                  <a:schemeClr val="tx1"/>
                </a:solidFill>
              </a:rPr>
              <a:t>مول ذرات اكسجين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53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979AA633-3556-42E5-9949-83FF3C6C1A04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12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3425825" y="2708275"/>
          <a:ext cx="3273425" cy="257175"/>
        </p:xfrm>
        <a:graphic>
          <a:graphicData uri="http://schemas.openxmlformats.org/presentationml/2006/ole">
            <p:oleObj spid="_x0000_s6146" name="Equation" r:id="rId3" imgW="3276360" imgH="253800" progId="Equation.3">
              <p:embed/>
            </p:oleObj>
          </a:graphicData>
        </a:graphic>
      </p:graphicFrame>
      <p:graphicFrame>
        <p:nvGraphicFramePr>
          <p:cNvPr id="6147" name="Object 9"/>
          <p:cNvGraphicFramePr>
            <a:graphicFrameLocks noChangeAspect="1"/>
          </p:cNvGraphicFramePr>
          <p:nvPr/>
        </p:nvGraphicFramePr>
        <p:xfrm>
          <a:off x="5724525" y="3933825"/>
          <a:ext cx="812800" cy="571500"/>
        </p:xfrm>
        <a:graphic>
          <a:graphicData uri="http://schemas.openxmlformats.org/presentationml/2006/ole">
            <p:oleObj spid="_x0000_s6147" name="משוואה" r:id="rId4" imgW="812520" imgH="571320" progId="Equation.3">
              <p:embed/>
            </p:oleObj>
          </a:graphicData>
        </a:graphic>
      </p:graphicFrame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6016625" y="4651375"/>
          <a:ext cx="1422400" cy="457200"/>
        </p:xfrm>
        <a:graphic>
          <a:graphicData uri="http://schemas.openxmlformats.org/presentationml/2006/ole">
            <p:oleObj spid="_x0000_s6149" name="Equation" r:id="rId5" imgW="1422360" imgH="457200" progId="Equation.3">
              <p:embed/>
            </p:oleObj>
          </a:graphicData>
        </a:graphic>
      </p:graphicFrame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3987800" y="5746750"/>
          <a:ext cx="1257300" cy="241300"/>
        </p:xfrm>
        <a:graphic>
          <a:graphicData uri="http://schemas.openxmlformats.org/presentationml/2006/ole">
            <p:oleObj spid="_x0000_s6150" name="Equation" r:id="rId6" imgW="1257120" imgH="241200" progId="Equation.3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CFE1C9-1A93-4C04-A00C-D03C6A8DF22D}" type="slidenum">
              <a:rPr lang="he-IL"/>
              <a:pPr>
                <a:defRPr/>
              </a:pPr>
              <a:t>12</a:t>
            </a:fld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357188" y="500063"/>
            <a:ext cx="8215312" cy="46037"/>
          </a:xfrm>
          <a:prstGeom prst="rect">
            <a:avLst/>
          </a:prstGeom>
          <a:blipFill dpi="0" rotWithShape="1">
            <a:blip r:embed="rId7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5" name="TextBox 14"/>
          <p:cNvSpPr txBox="1"/>
          <p:nvPr/>
        </p:nvSpPr>
        <p:spPr>
          <a:xfrm>
            <a:off x="1500188" y="115888"/>
            <a:ext cx="7112000" cy="7016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العلاقة بين الكتلة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وكتلة المادة وعدد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المولات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288" y="5661025"/>
            <a:ext cx="1368425" cy="431800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dirty="0" smtClean="0">
                <a:latin typeface="+mn-lt"/>
                <a:cs typeface="+mn-cs"/>
              </a:rPr>
              <a:t>تتمة </a:t>
            </a:r>
            <a:r>
              <a:rPr lang="ar-LB" dirty="0" smtClean="0">
                <a:latin typeface="+mn-lt"/>
                <a:cs typeface="+mn-cs"/>
              </a:rPr>
              <a:t>الحل</a:t>
            </a:r>
            <a:endParaRPr lang="he-IL" dirty="0">
              <a:latin typeface="+mn-lt"/>
              <a:cs typeface="+mn-cs"/>
            </a:endParaRPr>
          </a:p>
        </p:txBody>
      </p:sp>
      <p:cxnSp>
        <p:nvCxnSpPr>
          <p:cNvPr id="19" name="מחבר חץ ישר 18"/>
          <p:cNvCxnSpPr/>
          <p:nvPr/>
        </p:nvCxnSpPr>
        <p:spPr>
          <a:xfrm rot="10800000">
            <a:off x="323850" y="6524625"/>
            <a:ext cx="13684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88" y="500063"/>
            <a:ext cx="8215312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4932363" y="549275"/>
            <a:ext cx="3643312" cy="3571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اجابة</a:t>
            </a:r>
            <a:r>
              <a:rPr lang="he-IL" sz="2000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sz="2000" b="1" dirty="0">
                <a:solidFill>
                  <a:srgbClr val="1D4C72"/>
                </a:solidFill>
                <a:latin typeface="+mn-lt"/>
                <a:cs typeface="+mn-cs"/>
              </a:rPr>
              <a:t>– </a:t>
            </a:r>
            <a:r>
              <a:rPr lang="ar-SA" sz="2000" b="1" dirty="0" smtClean="0">
                <a:solidFill>
                  <a:srgbClr val="1D4C72"/>
                </a:solidFill>
                <a:latin typeface="+mn-lt"/>
                <a:cs typeface="+mn-cs"/>
              </a:rPr>
              <a:t>تتمة </a:t>
            </a: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سؤال </a:t>
            </a:r>
            <a:r>
              <a:rPr lang="he-IL" sz="2000" b="1" dirty="0" smtClean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endParaRPr lang="he-IL" sz="2000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825" y="1196975"/>
            <a:ext cx="8353425" cy="482441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00000"/>
              </a:lnSpc>
              <a:tabLst>
                <a:tab pos="3676650" algn="l"/>
                <a:tab pos="3771900" algn="r"/>
              </a:tabLst>
              <a:defRPr/>
            </a:pPr>
            <a:endParaRPr lang="he-IL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3676650" algn="l"/>
                <a:tab pos="3771900" algn="r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مرحلة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د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baseline="-25000" dirty="0" smtClean="0">
                <a:solidFill>
                  <a:schemeClr val="tx1"/>
                </a:solidFill>
              </a:rPr>
              <a:t>مول  </a:t>
            </a:r>
            <a:r>
              <a:rPr lang="en-US" dirty="0" smtClean="0">
                <a:solidFill>
                  <a:schemeClr val="tx1"/>
                </a:solidFill>
              </a:rPr>
              <a:t>1.42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ar-LB" dirty="0" smtClean="0">
                <a:solidFill>
                  <a:schemeClr val="tx1"/>
                </a:solidFill>
              </a:rPr>
              <a:t>ذرات اكسجين</a:t>
            </a:r>
            <a:endParaRPr lang="he-IL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3676650" algn="l"/>
                <a:tab pos="3771900" algn="r"/>
              </a:tabLs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88" y="115888"/>
            <a:ext cx="7112000" cy="70802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العلاقة بين الكتلة المولارية وكتلة المادة وعدد المولات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587383E8-D533-4C7F-8AFF-09BC39E65E26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13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7170" name="Object 38"/>
          <p:cNvGraphicFramePr>
            <a:graphicFrameLocks noChangeAspect="1"/>
          </p:cNvGraphicFramePr>
          <p:nvPr/>
        </p:nvGraphicFramePr>
        <p:xfrm>
          <a:off x="4883150" y="1844675"/>
          <a:ext cx="723900" cy="571500"/>
        </p:xfrm>
        <a:graphic>
          <a:graphicData uri="http://schemas.openxmlformats.org/presentationml/2006/ole">
            <p:oleObj spid="_x0000_s7170" name="משוואה" r:id="rId4" imgW="723600" imgH="571320" progId="Equation.3">
              <p:embed/>
            </p:oleObj>
          </a:graphicData>
        </a:graphic>
      </p:graphicFrame>
      <p:graphicFrame>
        <p:nvGraphicFramePr>
          <p:cNvPr id="7171" name="Object 40"/>
          <p:cNvGraphicFramePr>
            <a:graphicFrameLocks noChangeAspect="1"/>
          </p:cNvGraphicFramePr>
          <p:nvPr/>
        </p:nvGraphicFramePr>
        <p:xfrm>
          <a:off x="4114800" y="3282950"/>
          <a:ext cx="914400" cy="292100"/>
        </p:xfrm>
        <a:graphic>
          <a:graphicData uri="http://schemas.openxmlformats.org/presentationml/2006/ole">
            <p:oleObj spid="_x0000_s7171" name="משוואה" r:id="rId5" imgW="914400" imgH="291960" progId="Equation.3">
              <p:embed/>
            </p:oleObj>
          </a:graphicData>
        </a:graphic>
      </p:graphicFrame>
      <p:graphicFrame>
        <p:nvGraphicFramePr>
          <p:cNvPr id="7172" name="Object 42"/>
          <p:cNvGraphicFramePr>
            <a:graphicFrameLocks noChangeAspect="1"/>
          </p:cNvGraphicFramePr>
          <p:nvPr/>
        </p:nvGraphicFramePr>
        <p:xfrm>
          <a:off x="4495800" y="3282950"/>
          <a:ext cx="152400" cy="292100"/>
        </p:xfrm>
        <a:graphic>
          <a:graphicData uri="http://schemas.openxmlformats.org/presentationml/2006/ole">
            <p:oleObj spid="_x0000_s7172" name="משוואה" r:id="rId6" imgW="914400" imgH="291960" progId="Equation.3">
              <p:embed/>
            </p:oleObj>
          </a:graphicData>
        </a:graphic>
      </p:graphicFrame>
      <p:graphicFrame>
        <p:nvGraphicFramePr>
          <p:cNvPr id="7173" name="Object 43"/>
          <p:cNvGraphicFramePr>
            <a:graphicFrameLocks noChangeAspect="1"/>
          </p:cNvGraphicFramePr>
          <p:nvPr/>
        </p:nvGraphicFramePr>
        <p:xfrm>
          <a:off x="1617663" y="2532063"/>
          <a:ext cx="6753225" cy="912812"/>
        </p:xfrm>
        <a:graphic>
          <a:graphicData uri="http://schemas.openxmlformats.org/presentationml/2006/ole">
            <p:oleObj spid="_x0000_s7173" name="Equation" r:id="rId7" imgW="3759120" imgH="507960" progId="Equation.3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811570-1E5B-4CC3-BF3B-A5D8D2828763}" type="slidenum">
              <a:rPr lang="he-IL"/>
              <a:pPr>
                <a:defRPr/>
              </a:pPr>
              <a:t>13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288" y="549275"/>
            <a:ext cx="8183562" cy="585391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defTabSz="266700"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الاطباء يوصون بتحديد استخدام ملح الطعام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b="1" baseline="-20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حتى يقللون استهلاك الصوديوم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لهذا ينتجون ملحا  قليل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الصوديوم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الذي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يحوي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بالاضافة الى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ar-SA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ايضا كلوريد البوتاسيوم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defTabSz="266700">
              <a:lnSpc>
                <a:spcPct val="110000"/>
              </a:lnSpc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من المنتج يحتوي على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49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b="1" baseline="-20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49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b="1" baseline="-20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واضافات مختلفة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8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صوديوم يوجد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منتج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 من ايونات الصوديوم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منتج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قدروا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وفسروا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هل كتلة ايونات البوتاسيوم وعدد مولاته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منتج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اكبر او اصغر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النتيجة التي حصلتم عليها في البندين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بالنسبة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للصوديوم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قدروا وفسروا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بكم مرة اكبر عدد مولات ايونات الصوديوم في ملح الطعام بالنسبة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لعدده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المنتج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الجديد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بامكانكم ان تحسبوا بدقة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ينصح الأخصائيون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باستهلاك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كمية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1500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- 2300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مليغرام صوديوم لليوم لشخص بالغ ومعافى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بحسب هذه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النصيحة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وعلى افتراض ان هذا هو المصدر الوحيد للصوديوم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بالغذاء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ملح الطعام يمكن استهلاكه في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غرام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ملح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قليل الصوديوم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مكن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استهلاكه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باليوم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د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هنالك مصادر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أخرى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للصوديوم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الغذاء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مثلا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لانواع معجنات مختلفة يضيفون صودا الشرب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NaHCO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3(s)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برأيكم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لماذا لم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خذه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بعين الاعتبار في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حساباتنا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أجيبوا </a:t>
            </a:r>
            <a:r>
              <a:rPr lang="ar-SA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على </a:t>
            </a:r>
            <a:r>
              <a:rPr lang="ar-L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السؤال </a:t>
            </a:r>
            <a:r>
              <a:rPr lang="ar-L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أ في الشريحة التالية</a:t>
            </a:r>
            <a:r>
              <a:rPr lang="he-IL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8A999149-0970-4F28-A593-E10CD1CDF548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14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D738A1-DDDD-4065-A847-FB497BB1FDFC}" type="slidenum">
              <a:rPr lang="he-IL"/>
              <a:pPr>
                <a:defRPr/>
              </a:pPr>
              <a:t>14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8000" y="571500"/>
            <a:ext cx="8135938" cy="2446824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marL="180975" indent="-180975"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180975" indent="-180975"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</a:p>
          <a:p>
            <a:pPr marL="180975" indent="-180975">
              <a:lnSpc>
                <a:spcPct val="100000"/>
              </a:lnSpc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من المنتج تحتوي على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49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b="1" baseline="-20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49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b="1" baseline="-20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واضافات مختلفة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indent="-180975">
              <a:lnSpc>
                <a:spcPct val="100000"/>
              </a:lnSpc>
              <a:defRPr/>
            </a:pP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غرام صوديوم يوجد في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 منتج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مول من ايونات الصوديوم في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منتج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قدروا وفسروا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هل كتلة ايونات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البوتاسيوم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وعدد مولاته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منتج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اكبر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اصغر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النتيجة التي حصلتم عليها في البندين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بالنسبة للصوديوم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2C36C6-CC24-4635-A821-62D7B0190553}" type="slidenum">
              <a:rPr lang="he-IL"/>
              <a:pPr>
                <a:defRPr/>
              </a:pPr>
              <a:t>15</a:t>
            </a:fld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0034" y="571480"/>
            <a:ext cx="8143932" cy="2419124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wrap="square">
            <a:spAutoFit/>
          </a:bodyPr>
          <a:lstStyle/>
          <a:p>
            <a:pPr marL="180975" indent="-180975"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80975" indent="-180975"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</a:p>
          <a:p>
            <a:pPr marL="180975" indent="-180975">
              <a:lnSpc>
                <a:spcPct val="100000"/>
              </a:lnSpc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من المنتج تحتوي على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49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b="1" baseline="-20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49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b="1" baseline="-20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واضافات مختلفة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indent="-180975">
              <a:lnSpc>
                <a:spcPct val="100000"/>
              </a:lnSpc>
              <a:defRPr/>
            </a:pP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غرام صوديوم يوجد في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 منتج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مول من ايونات الصوديوم في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منتج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61950" lvl="1" indent="-95250" defTabSz="266700">
              <a:lnSpc>
                <a:spcPct val="110000"/>
              </a:lnSpc>
              <a:buFontTx/>
              <a:buAutoNum type="arabicPeriod"/>
              <a:defRPr/>
            </a:pP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قدروا وفسروا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هل كتلة ايونات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البوتاسيوم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وعدد مولاته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منتج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اكبر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اصغر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النتيجة التي حصلتم عليها في البندين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بالنسبة للصوديوم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5786" y="2857496"/>
            <a:ext cx="8208962" cy="345598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lnSpc>
                <a:spcPct val="100000"/>
              </a:lnSpc>
              <a:tabLst>
                <a:tab pos="361950" algn="r"/>
                <a:tab pos="4752975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Aft>
                <a:spcPct val="250000"/>
              </a:spcAft>
              <a:buFontTx/>
              <a:buAutoNum type="arabicPeriod"/>
              <a:tabLst>
                <a:tab pos="361950" algn="r"/>
                <a:tab pos="475297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الكتلة </a:t>
            </a:r>
            <a:r>
              <a:rPr lang="ar-LB" dirty="0" err="1" smtClean="0">
                <a:solidFill>
                  <a:schemeClr val="tx1"/>
                </a:solidFill>
              </a:rPr>
              <a:t>المولارية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</a:t>
            </a:r>
            <a:r>
              <a:rPr lang="ar-SA" dirty="0" smtClean="0">
                <a:solidFill>
                  <a:schemeClr val="tx1"/>
                </a:solidFill>
              </a:rPr>
              <a:t>ـ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ar-LB" dirty="0" smtClean="0">
                <a:solidFill>
                  <a:schemeClr val="tx1"/>
                </a:solidFill>
              </a:rPr>
              <a:t>نحسب عدد مولات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ar-LB" baseline="-25000" dirty="0" smtClean="0">
                <a:solidFill>
                  <a:schemeClr val="tx1"/>
                </a:solidFill>
              </a:rPr>
              <a:t>غرام 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49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10000"/>
              </a:lnSpc>
              <a:tabLst>
                <a:tab pos="361950" algn="r"/>
                <a:tab pos="4752975" algn="l"/>
              </a:tabLst>
              <a:defRPr/>
            </a:pPr>
            <a:r>
              <a:rPr lang="he-IL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ar-SA" dirty="0" smtClean="0">
                <a:solidFill>
                  <a:schemeClr val="tx1"/>
                </a:solidFill>
              </a:rPr>
              <a:t>في</a:t>
            </a:r>
            <a:r>
              <a:rPr lang="he-IL" dirty="0" smtClean="0">
                <a:solidFill>
                  <a:schemeClr val="tx1"/>
                </a:solidFill>
              </a:rPr>
              <a:t>1</a:t>
            </a:r>
            <a:r>
              <a:rPr lang="ar-LB" dirty="0" smtClean="0">
                <a:solidFill>
                  <a:schemeClr val="tx1"/>
                </a:solidFill>
              </a:rPr>
              <a:t>مول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يوجد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23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ايونات الصوديوم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نجد كم غرام ايونات الصوديوم يوجد في </a:t>
            </a:r>
            <a:r>
              <a:rPr lang="he-IL" dirty="0" smtClean="0">
                <a:solidFill>
                  <a:schemeClr val="tx1"/>
                </a:solidFill>
              </a:rPr>
              <a:t>0.84 </a:t>
            </a:r>
            <a:r>
              <a:rPr lang="ar-LB" dirty="0" smtClean="0">
                <a:solidFill>
                  <a:schemeClr val="tx1"/>
                </a:solidFill>
              </a:rPr>
              <a:t>مول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tabLst>
                <a:tab pos="361950" algn="r"/>
                <a:tab pos="475297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			</a:t>
            </a:r>
            <a:r>
              <a:rPr lang="ar-SA" baseline="-25000" dirty="0" smtClean="0">
                <a:solidFill>
                  <a:schemeClr val="tx1"/>
                </a:solidFill>
              </a:rPr>
              <a:t>مول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0.84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00000"/>
              </a:lnSpc>
              <a:tabLst>
                <a:tab pos="361950" algn="r"/>
                <a:tab pos="4752975" algn="l"/>
              </a:tabLst>
              <a:defRPr/>
            </a:pPr>
            <a:r>
              <a:rPr lang="he-IL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Mw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23 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ct val="50000"/>
              </a:spcBef>
              <a:tabLst>
                <a:tab pos="361950" algn="r"/>
                <a:tab pos="4752975" algn="l"/>
              </a:tabLst>
              <a:defRPr/>
            </a:pPr>
            <a:r>
              <a:rPr lang="ar-LB" dirty="0" smtClean="0">
                <a:solidFill>
                  <a:srgbClr val="FF6600"/>
                </a:solidFill>
              </a:rPr>
              <a:t>اجابة ل </a:t>
            </a:r>
            <a:r>
              <a:rPr lang="he-IL" dirty="0" smtClean="0">
                <a:solidFill>
                  <a:srgbClr val="FF6600"/>
                </a:solidFill>
              </a:rPr>
              <a:t>-1</a:t>
            </a:r>
            <a:r>
              <a:rPr lang="he-IL" dirty="0">
                <a:solidFill>
                  <a:schemeClr val="tx1"/>
                </a:solidFill>
              </a:rPr>
              <a:t>: </a:t>
            </a:r>
            <a:r>
              <a:rPr lang="ar-SA" dirty="0" smtClean="0">
                <a:solidFill>
                  <a:schemeClr val="tx1"/>
                </a:solidFill>
              </a:rPr>
              <a:t>في 100</a:t>
            </a:r>
            <a:r>
              <a:rPr lang="ar-LB" dirty="0" smtClean="0">
                <a:solidFill>
                  <a:schemeClr val="tx1"/>
                </a:solidFill>
              </a:rPr>
              <a:t>غرام </a:t>
            </a:r>
            <a:r>
              <a:rPr lang="ar-LB" dirty="0" smtClean="0">
                <a:solidFill>
                  <a:schemeClr val="tx1"/>
                </a:solidFill>
              </a:rPr>
              <a:t>منتج يوجد</a:t>
            </a:r>
            <a:r>
              <a:rPr lang="he-IL" dirty="0" smtClean="0">
                <a:solidFill>
                  <a:schemeClr val="tx1"/>
                </a:solidFill>
              </a:rPr>
              <a:t> 19.26 </a:t>
            </a:r>
            <a:r>
              <a:rPr lang="ar-LB" dirty="0" smtClean="0">
                <a:solidFill>
                  <a:schemeClr val="tx1"/>
                </a:solidFill>
              </a:rPr>
              <a:t>غرام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ايونات الصوديوم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he-IL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sp>
        <p:nvSpPr>
          <p:cNvPr id="8200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4E0855F1-E9CC-491B-85DF-790D23A74FD9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16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8194" name="Object 8"/>
          <p:cNvGraphicFramePr>
            <a:graphicFrameLocks/>
          </p:cNvGraphicFramePr>
          <p:nvPr/>
        </p:nvGraphicFramePr>
        <p:xfrm>
          <a:off x="2930525" y="3235325"/>
          <a:ext cx="2274888" cy="233363"/>
        </p:xfrm>
        <a:graphic>
          <a:graphicData uri="http://schemas.openxmlformats.org/presentationml/2006/ole">
            <p:oleObj spid="_x0000_s8194" name="Equation" r:id="rId4" imgW="2298600" imgH="253800" progId="Equation.3">
              <p:embed/>
            </p:oleObj>
          </a:graphicData>
        </a:graphic>
      </p:graphicFrame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3990975" y="4227513"/>
          <a:ext cx="1806575" cy="392112"/>
        </p:xfrm>
        <a:graphic>
          <a:graphicData uri="http://schemas.openxmlformats.org/presentationml/2006/ole">
            <p:oleObj spid="_x0000_s8195" name="Equation" r:id="rId5" imgW="1841400" imgH="444240" progId="Equation.3">
              <p:embed/>
            </p:oleObj>
          </a:graphicData>
        </a:graphic>
      </p:graphicFrame>
      <p:graphicFrame>
        <p:nvGraphicFramePr>
          <p:cNvPr id="8196" name="Object 11"/>
          <p:cNvGraphicFramePr>
            <a:graphicFrameLocks noChangeAspect="1"/>
          </p:cNvGraphicFramePr>
          <p:nvPr/>
        </p:nvGraphicFramePr>
        <p:xfrm>
          <a:off x="4037013" y="6026150"/>
          <a:ext cx="1930400" cy="254000"/>
        </p:xfrm>
        <a:graphic>
          <a:graphicData uri="http://schemas.openxmlformats.org/presentationml/2006/ole">
            <p:oleObj spid="_x0000_s8196" name="Equation" r:id="rId6" imgW="1930320" imgH="253800" progId="Equation.3">
              <p:embed/>
            </p:oleObj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5004048" y="5301208"/>
          <a:ext cx="330200" cy="250825"/>
        </p:xfrm>
        <a:graphic>
          <a:graphicData uri="http://schemas.openxmlformats.org/presentationml/2006/ole">
            <p:oleObj spid="_x0000_s8197" name="Equation" r:id="rId7" imgW="330120" imgH="253800" progId="Equation.3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FAEB6-1CC3-46E8-BDB0-54C83E9001CE}" type="slidenum">
              <a:rPr lang="he-IL"/>
              <a:pPr>
                <a:defRPr/>
              </a:pPr>
              <a:t>16</a:t>
            </a:fld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0825" y="714375"/>
            <a:ext cx="8353425" cy="482441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lnSpc>
                <a:spcPct val="150000"/>
              </a:lnSpc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 </a:t>
            </a:r>
            <a:r>
              <a:rPr lang="he-IL" b="1" dirty="0">
                <a:solidFill>
                  <a:schemeClr val="tx1"/>
                </a:solidFill>
              </a:rPr>
              <a:t>– </a:t>
            </a:r>
            <a:r>
              <a:rPr lang="ar-SA" b="1" dirty="0" smtClean="0">
                <a:solidFill>
                  <a:schemeClr val="tx1"/>
                </a:solidFill>
              </a:rPr>
              <a:t>تتمة </a:t>
            </a:r>
            <a:r>
              <a:rPr lang="ar-LB" b="1" dirty="0" smtClean="0">
                <a:solidFill>
                  <a:schemeClr val="tx1"/>
                </a:solidFill>
              </a:rPr>
              <a:t>سؤال </a:t>
            </a:r>
            <a:r>
              <a:rPr lang="ar-LB" b="1" dirty="0" smtClean="0">
                <a:solidFill>
                  <a:schemeClr val="tx1"/>
                </a:solidFill>
              </a:rPr>
              <a:t>التلخيص</a:t>
            </a:r>
            <a:endParaRPr lang="he-IL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AutoNum type="arabicPeriod" startAt="2"/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he-IL" dirty="0" smtClean="0">
                <a:solidFill>
                  <a:schemeClr val="tx1"/>
                </a:solidFill>
              </a:rPr>
              <a:t>1 </a:t>
            </a:r>
            <a:r>
              <a:rPr lang="ar-LB" dirty="0" smtClean="0">
                <a:solidFill>
                  <a:schemeClr val="tx1"/>
                </a:solidFill>
              </a:rPr>
              <a:t>مول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dirty="0">
                <a:solidFill>
                  <a:schemeClr val="tx1"/>
                </a:solidFill>
              </a:rPr>
              <a:t> 	</a:t>
            </a:r>
            <a:r>
              <a:rPr lang="ar-LB" dirty="0" smtClean="0">
                <a:solidFill>
                  <a:schemeClr val="tx1"/>
                </a:solidFill>
              </a:rPr>
              <a:t>يوجد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1 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ايونات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he-IL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ar-LB" dirty="0" smtClean="0">
                <a:solidFill>
                  <a:schemeClr val="tx1"/>
                </a:solidFill>
              </a:rPr>
              <a:t>بنسبة </a:t>
            </a:r>
            <a:r>
              <a:rPr lang="he-IL" dirty="0" smtClean="0">
                <a:solidFill>
                  <a:schemeClr val="tx1"/>
                </a:solidFill>
              </a:rPr>
              <a:t>1:1</a:t>
            </a:r>
            <a:r>
              <a:rPr lang="he-IL" dirty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بالبند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1 </a:t>
            </a:r>
            <a:r>
              <a:rPr lang="ar-LB" dirty="0" smtClean="0">
                <a:solidFill>
                  <a:schemeClr val="tx1"/>
                </a:solidFill>
              </a:rPr>
              <a:t>حسبنا عدد المولات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rgbClr val="FF6600"/>
                </a:solidFill>
              </a:rPr>
              <a:t>اجابة ل </a:t>
            </a:r>
            <a:r>
              <a:rPr lang="he-IL" dirty="0" smtClean="0">
                <a:solidFill>
                  <a:srgbClr val="FF6600"/>
                </a:solidFill>
              </a:rPr>
              <a:t>-2</a:t>
            </a:r>
            <a:r>
              <a:rPr lang="he-IL" dirty="0">
                <a:solidFill>
                  <a:schemeClr val="tx1"/>
                </a:solidFill>
              </a:rPr>
              <a:t>: </a:t>
            </a: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-100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منتج يوجد </a:t>
            </a:r>
            <a:r>
              <a:rPr lang="he-IL" dirty="0" smtClean="0">
                <a:solidFill>
                  <a:schemeClr val="tx1"/>
                </a:solidFill>
              </a:rPr>
              <a:t>0.84 </a:t>
            </a:r>
            <a:r>
              <a:rPr lang="ar-LB" dirty="0" smtClean="0">
                <a:solidFill>
                  <a:schemeClr val="tx1"/>
                </a:solidFill>
              </a:rPr>
              <a:t>مول ايونات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221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73B55BC9-230F-4F09-ACBA-4C46181C75DA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17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9218" name="Object 8"/>
          <p:cNvGraphicFramePr>
            <a:graphicFrameLocks noChangeAspect="1"/>
          </p:cNvGraphicFramePr>
          <p:nvPr/>
        </p:nvGraphicFramePr>
        <p:xfrm>
          <a:off x="4114800" y="3282950"/>
          <a:ext cx="914400" cy="292100"/>
        </p:xfrm>
        <a:graphic>
          <a:graphicData uri="http://schemas.openxmlformats.org/presentationml/2006/ole">
            <p:oleObj spid="_x0000_s9218" name="משוואה" r:id="rId3" imgW="914400" imgH="291960" progId="Equation.3">
              <p:embed/>
            </p:oleObj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/>
        </p:nvGraphicFramePr>
        <p:xfrm>
          <a:off x="4495800" y="3282950"/>
          <a:ext cx="152400" cy="292100"/>
        </p:xfrm>
        <a:graphic>
          <a:graphicData uri="http://schemas.openxmlformats.org/presentationml/2006/ole">
            <p:oleObj spid="_x0000_s9219" name="משוואה" r:id="rId4" imgW="914400" imgH="29196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305A1-8443-4603-BA0B-6CDF752708A7}" type="slidenum">
              <a:rPr lang="he-IL"/>
              <a:pPr>
                <a:defRPr/>
              </a:pPr>
              <a:t>17</a:t>
            </a:fld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8000" y="571500"/>
            <a:ext cx="8135938" cy="175432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 ب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قدروا وفسروا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بكم مرة اكبر عدد مولات ايونات الصوديوم في ملح الطعام بالنسبة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لعدده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المنتج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الجديد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بامكانكم ان تحسبوا بدقة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64233217-9CFF-4FB6-906F-ACD9C120209B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18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122368-FADA-4B17-9A3F-22DEBF62D616}" type="slidenum">
              <a:rPr lang="he-IL"/>
              <a:pPr>
                <a:defRPr/>
              </a:pPr>
              <a:t>18</a:t>
            </a:fld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313" y="571500"/>
            <a:ext cx="8175653" cy="175432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b="1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 ب</a:t>
            </a:r>
            <a:endParaRPr lang="en-US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قدروا وفسروا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بكم مرة اكبر 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ايونات الصوديوم في ملح الطعام بالنسبة لعدده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في المنتج الجديد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بامكانكم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تحسبوا بدقة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0034" y="2285992"/>
            <a:ext cx="8135937" cy="360203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ممكن ان نحسب بدقة او نقدر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حتى </a:t>
            </a:r>
            <a:r>
              <a:rPr lang="ar-LB" dirty="0" smtClean="0">
                <a:solidFill>
                  <a:schemeClr val="tx1"/>
                </a:solidFill>
              </a:rPr>
              <a:t>نقارن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نفرض انه لدينا </a:t>
            </a:r>
            <a:r>
              <a:rPr lang="he-IL" dirty="0" smtClean="0">
                <a:solidFill>
                  <a:schemeClr val="tx1"/>
                </a:solidFill>
              </a:rPr>
              <a:t>100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ملح الطعام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he-IL" dirty="0" smtClean="0">
                <a:solidFill>
                  <a:schemeClr val="tx1"/>
                </a:solidFill>
              </a:rPr>
              <a:t>100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منتج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يوجد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49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وبملح الطعام </a:t>
            </a:r>
            <a:r>
              <a:rPr lang="he-IL" dirty="0" smtClean="0">
                <a:solidFill>
                  <a:schemeClr val="tx1"/>
                </a:solidFill>
              </a:rPr>
              <a:t>100 </a:t>
            </a:r>
            <a:r>
              <a:rPr lang="ar-LB" dirty="0" smtClean="0">
                <a:solidFill>
                  <a:schemeClr val="tx1"/>
                </a:solidFill>
              </a:rPr>
              <a:t>غرام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NaCl</a:t>
            </a:r>
            <a:r>
              <a:rPr lang="ar-LB" b="1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تقريبا</a:t>
            </a:r>
            <a:r>
              <a:rPr lang="ar-LB" b="1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ممكن ان نرى ان كمية 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اكبر بمرتين تقريبا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وهكذا فعدد مولات ايونات الصوديوم سيكون اكبر بمرتين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وبحساب دقيق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عدد مولات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he-IL" dirty="0" smtClean="0">
                <a:solidFill>
                  <a:schemeClr val="tx1"/>
                </a:solidFill>
              </a:rPr>
              <a:t>100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من ملح الطعام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245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34627063-FA23-47C3-BD77-F0FD2E72C968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19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10242" name="Object 8"/>
          <p:cNvGraphicFramePr>
            <a:graphicFrameLocks noChangeAspect="1"/>
          </p:cNvGraphicFramePr>
          <p:nvPr/>
        </p:nvGraphicFramePr>
        <p:xfrm>
          <a:off x="4864100" y="4332288"/>
          <a:ext cx="1422400" cy="965200"/>
        </p:xfrm>
        <a:graphic>
          <a:graphicData uri="http://schemas.openxmlformats.org/presentationml/2006/ole">
            <p:oleObj spid="_x0000_s10242" name="Equation" r:id="rId4" imgW="1422360" imgH="96516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34C2E-D26B-4F23-AF08-0DF8F66F3916}" type="slidenum">
              <a:rPr lang="he-IL"/>
              <a:pPr>
                <a:defRPr/>
              </a:pPr>
              <a:t>19</a:t>
            </a:fld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214313" y="642938"/>
            <a:ext cx="8280400" cy="47513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/>
          <a:lstStyle/>
          <a:p>
            <a:pPr>
              <a:lnSpc>
                <a:spcPct val="110000"/>
              </a:lnSpc>
              <a:spcBef>
                <a:spcPct val="3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الكتلة المولارية لمركبات من انواع مختلفة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بمواد جزيئية كالاسيتون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he-IL" dirty="0">
                <a:latin typeface="Arial" pitchFamily="34" charset="0"/>
                <a:cs typeface="Arial" pitchFamily="34" charset="0"/>
              </a:rPr>
              <a:t>)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صيغة المادة هي </a:t>
            </a:r>
            <a:r>
              <a:rPr lang="ar-LB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صيغة جزيئية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من الصيغة نتعلم عن عدد الذرات من كل نوع الموجودة في الجزيء وايضا عن عدد المولات من كل عنصر الموجود بـ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-1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مركب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بمركبات ذات مبنى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ضخم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ايونية مثل ملح الطعام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>
                <a:latin typeface="Arial" pitchFamily="34" charset="0"/>
                <a:cs typeface="Arial" pitchFamily="34" charset="0"/>
              </a:rPr>
              <a:t>)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او ذرية مثل الكوارتس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صيغة المادة هي </a:t>
            </a:r>
            <a:r>
              <a:rPr lang="ar-LB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صيغة امبيرية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من هذه الصيغة نتعلم عن ابسط نسبة قائمة بين الايونات او الذرات التي تبني وحدة واحدة للمادة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عندما نحسب كتلة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مولارية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ناخذ كمية من المادة فيها عدد افوكادرو من هذه الوحدات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هنا ايضا نتعلم من صيغة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المادة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عن عدد المولات الموجود  من كل عنصر بـ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-1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 مركب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e-IL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هكذا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بالنسبة لمركبات من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أنواع مختلفة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نحسب الكتلة المولارية بنفس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الطريقة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وتكون مساوية لمجموع الكتل المولارية للعناصر التي تبنيها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defRPr/>
            </a:pP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he-IL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كتلة مولارية لمركب هي مجموع الكتل المولارية لذرات العناصر التي تظهر في صيغة المادة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142875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الصيغة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الصيغة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الامبيرية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AutoShape 9"/>
          <p:cNvSpPr>
            <a:spLocks noChangeArrowheads="1"/>
          </p:cNvSpPr>
          <p:nvPr/>
        </p:nvSpPr>
        <p:spPr bwMode="auto">
          <a:xfrm>
            <a:off x="785786" y="3571876"/>
            <a:ext cx="7704137" cy="647700"/>
          </a:xfrm>
          <a:prstGeom prst="roundRect">
            <a:avLst>
              <a:gd name="adj" fmla="val 16667"/>
            </a:avLst>
          </a:prstGeom>
          <a:solidFill>
            <a:schemeClr val="folHlink">
              <a:alpha val="7843"/>
            </a:schemeClr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4BFB65-42BB-4C40-AF4A-3D3DC3035B18}" type="slidenum">
              <a:rPr lang="he-IL"/>
              <a:pPr>
                <a:defRPr/>
              </a:pPr>
              <a:t>2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625" y="571500"/>
            <a:ext cx="8135938" cy="169892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	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ينصح الأخصائيون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باستهلاك كمية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1500 - 2300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مليغرام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صوديوم لليوم لشخص بالغ ومعافى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61950" lvl="1" indent="-95250" defTabSz="266700">
              <a:lnSpc>
                <a:spcPct val="11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بحسب هذه النصيحة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وعلى افتراض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هذا هو المصدر الوحيد للصوديوم بالغذاء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غرام من ملح الطعام يمكن استهلاكه في اليوم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غرام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ملح قليل الصوديوم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مكن استهلاكه باليوم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74859E1A-E630-420E-ADD0-EF37EA5566DB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20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EE6507-7832-4E6C-BF08-A0237DA98604}" type="slidenum">
              <a:rPr lang="he-IL"/>
              <a:pPr>
                <a:defRPr/>
              </a:pPr>
              <a:t>20</a:t>
            </a:fld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750" y="500063"/>
            <a:ext cx="8064500" cy="200362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	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ينصح الأخصائيون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باستهلاك كمية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1500 - 2300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ليغرام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صوديوم لليوم لشخص بالغ ومعافى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61950" lvl="1" indent="-95250" defTabSz="266700">
              <a:lnSpc>
                <a:spcPct val="11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بحسب هذه النصيحة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وعلى افتراض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هذا هو المصدر الوحيد للصوديوم بالغذاء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غرام من ملح الطعام يمكن استهلاكه في اليوم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غرام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ملح قليل الصوديوم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مكن استهلاكه باليوم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10000"/>
              </a:lnSpc>
              <a:defRPr/>
            </a:pP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8313" y="2803525"/>
            <a:ext cx="8135937" cy="31686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في البداية نحسب كتلة ملح الطعام التي تتعلق بالكمية </a:t>
            </a:r>
            <a:r>
              <a:rPr lang="ar-SA" dirty="0" smtClean="0">
                <a:solidFill>
                  <a:schemeClr val="tx1"/>
                </a:solidFill>
              </a:rPr>
              <a:t>الدنيا </a:t>
            </a:r>
            <a:r>
              <a:rPr lang="ar-LB" dirty="0" smtClean="0">
                <a:solidFill>
                  <a:schemeClr val="tx1"/>
                </a:solidFill>
              </a:rPr>
              <a:t>ل</a:t>
            </a:r>
            <a:r>
              <a:rPr lang="ar-SA" dirty="0" smtClean="0">
                <a:solidFill>
                  <a:schemeClr val="tx1"/>
                </a:solidFill>
              </a:rPr>
              <a:t>ـ </a:t>
            </a:r>
            <a:r>
              <a:rPr lang="he-IL" dirty="0" smtClean="0">
                <a:solidFill>
                  <a:schemeClr val="tx1"/>
                </a:solidFill>
              </a:rPr>
              <a:t>1500 </a:t>
            </a:r>
            <a:r>
              <a:rPr lang="ar-LB" dirty="0" smtClean="0">
                <a:solidFill>
                  <a:schemeClr val="tx1"/>
                </a:solidFill>
              </a:rPr>
              <a:t>ميليغرام صوديوم لليوم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FF6600"/>
                </a:solidFill>
              </a:rPr>
              <a:t>ميللي</a:t>
            </a:r>
            <a:r>
              <a:rPr lang="he-IL" dirty="0" smtClean="0">
                <a:solidFill>
                  <a:srgbClr val="FF6600"/>
                </a:solidFill>
              </a:rPr>
              <a:t> </a:t>
            </a:r>
            <a:r>
              <a:rPr lang="he-IL" dirty="0">
                <a:solidFill>
                  <a:srgbClr val="FF6600"/>
                </a:solidFill>
              </a:rPr>
              <a:t>= </a:t>
            </a:r>
            <a:r>
              <a:rPr lang="ar-LB" dirty="0" smtClean="0">
                <a:solidFill>
                  <a:srgbClr val="FF6600"/>
                </a:solidFill>
              </a:rPr>
              <a:t>1/1000</a:t>
            </a:r>
            <a:r>
              <a:rPr lang="he-IL" dirty="0" smtClean="0">
                <a:solidFill>
                  <a:srgbClr val="FF6600"/>
                </a:solidFill>
              </a:rPr>
              <a:t> </a:t>
            </a:r>
            <a:r>
              <a:rPr lang="he-IL" dirty="0">
                <a:solidFill>
                  <a:srgbClr val="FF6600"/>
                </a:solidFill>
              </a:rPr>
              <a:t>=&gt; 1 </a:t>
            </a:r>
            <a:r>
              <a:rPr lang="ar-LB" dirty="0" smtClean="0">
                <a:solidFill>
                  <a:srgbClr val="FF6600"/>
                </a:solidFill>
              </a:rPr>
              <a:t>ميليغرام</a:t>
            </a:r>
            <a:r>
              <a:rPr lang="he-IL" dirty="0" smtClean="0">
                <a:solidFill>
                  <a:srgbClr val="FF6600"/>
                </a:solidFill>
              </a:rPr>
              <a:t> </a:t>
            </a:r>
            <a:r>
              <a:rPr lang="he-IL" dirty="0">
                <a:solidFill>
                  <a:srgbClr val="FF6600"/>
                </a:solidFill>
              </a:rPr>
              <a:t>= 0.001 </a:t>
            </a:r>
            <a:r>
              <a:rPr lang="ar-LB" dirty="0" smtClean="0">
                <a:solidFill>
                  <a:srgbClr val="FF6600"/>
                </a:solidFill>
              </a:rPr>
              <a:t>غرام</a:t>
            </a:r>
            <a:r>
              <a:rPr lang="he-IL" dirty="0" smtClean="0">
                <a:solidFill>
                  <a:srgbClr val="FF6600"/>
                </a:solidFill>
              </a:rPr>
              <a:t>.</a:t>
            </a:r>
            <a:endParaRPr lang="he-IL" dirty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كمية الصوديوم </a:t>
            </a:r>
            <a:r>
              <a:rPr lang="ar-SA" dirty="0" smtClean="0">
                <a:solidFill>
                  <a:schemeClr val="tx1"/>
                </a:solidFill>
              </a:rPr>
              <a:t>الدنيا </a:t>
            </a:r>
            <a:r>
              <a:rPr lang="ar-LB" dirty="0" smtClean="0">
                <a:solidFill>
                  <a:schemeClr val="tx1"/>
                </a:solidFill>
              </a:rPr>
              <a:t>التي </a:t>
            </a:r>
            <a:r>
              <a:rPr lang="ar-LB" dirty="0" smtClean="0">
                <a:solidFill>
                  <a:schemeClr val="tx1"/>
                </a:solidFill>
              </a:rPr>
              <a:t>ينصح بها لليوم الواحد</a:t>
            </a:r>
            <a:r>
              <a:rPr lang="he-IL" dirty="0" smtClean="0">
                <a:solidFill>
                  <a:schemeClr val="tx1"/>
                </a:solidFill>
              </a:rPr>
              <a:t>=&gt; </a:t>
            </a:r>
            <a:r>
              <a:rPr lang="he-IL" dirty="0">
                <a:solidFill>
                  <a:schemeClr val="tx1"/>
                </a:solidFill>
              </a:rPr>
              <a:t>1500 </a:t>
            </a:r>
            <a:r>
              <a:rPr lang="ar-LB" dirty="0" smtClean="0">
                <a:solidFill>
                  <a:schemeClr val="tx1"/>
                </a:solidFill>
              </a:rPr>
              <a:t>ميليغرام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= 1.5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نحسب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عدد مولات الصوديوم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400000"/>
              </a:spcBef>
              <a:defRPr/>
            </a:pP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269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266A8AD2-09C5-4318-AC36-CCB780A76BEE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21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3562350" y="4691063"/>
          <a:ext cx="1371600" cy="965200"/>
        </p:xfrm>
        <a:graphic>
          <a:graphicData uri="http://schemas.openxmlformats.org/presentationml/2006/ole">
            <p:oleObj spid="_x0000_s11266" name="Equation" r:id="rId4" imgW="1371600" imgH="96516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3DF01-5EAE-4699-AD1D-6FC4B98D5ECD}" type="slidenum">
              <a:rPr lang="he-IL"/>
              <a:pPr>
                <a:defRPr/>
              </a:pPr>
              <a:t>21</a:t>
            </a:fld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מחבר חץ ישר 11"/>
          <p:cNvCxnSpPr/>
          <p:nvPr/>
        </p:nvCxnSpPr>
        <p:spPr>
          <a:xfrm rot="10800000">
            <a:off x="684213" y="5876925"/>
            <a:ext cx="935037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90575" y="714356"/>
            <a:ext cx="8353425" cy="53911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lnSpc>
                <a:spcPct val="100000"/>
              </a:lnSpc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 </a:t>
            </a:r>
            <a:r>
              <a:rPr lang="he-IL" b="1" dirty="0">
                <a:solidFill>
                  <a:schemeClr val="tx1"/>
                </a:solidFill>
              </a:rPr>
              <a:t>– </a:t>
            </a:r>
            <a:r>
              <a:rPr lang="ar-SA" b="1" dirty="0" smtClean="0">
                <a:solidFill>
                  <a:schemeClr val="tx1"/>
                </a:solidFill>
              </a:rPr>
              <a:t>تتمة </a:t>
            </a:r>
            <a:r>
              <a:rPr lang="ar-LB" b="1" dirty="0" smtClean="0">
                <a:solidFill>
                  <a:schemeClr val="tx1"/>
                </a:solidFill>
              </a:rPr>
              <a:t>بند </a:t>
            </a:r>
            <a:r>
              <a:rPr lang="ar-LB" b="1" dirty="0" smtClean="0">
                <a:solidFill>
                  <a:schemeClr val="tx1"/>
                </a:solidFill>
              </a:rPr>
              <a:t>ج سؤال التلخيص</a:t>
            </a:r>
            <a:endParaRPr lang="he-IL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50000"/>
              </a:spcBef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عدد مولات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he-IL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مساو لعدد مولات الصوديوم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لذا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كتلة ملح الطعام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300000"/>
              </a:spcBef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LB" dirty="0" smtClean="0">
                <a:solidFill>
                  <a:srgbClr val="FF6600"/>
                </a:solidFill>
              </a:rPr>
              <a:t>اجابة</a:t>
            </a:r>
            <a:r>
              <a:rPr lang="he-IL" dirty="0" smtClean="0">
                <a:solidFill>
                  <a:srgbClr val="FF6600"/>
                </a:solidFill>
              </a:rPr>
              <a:t>: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بحسب الاخصائيين</a:t>
            </a:r>
            <a:r>
              <a:rPr lang="he-IL" dirty="0" smtClean="0">
                <a:solidFill>
                  <a:schemeClr val="tx1"/>
                </a:solidFill>
              </a:rPr>
              <a:t>, </a:t>
            </a:r>
            <a:r>
              <a:rPr lang="ar-LB" dirty="0" smtClean="0">
                <a:solidFill>
                  <a:schemeClr val="tx1"/>
                </a:solidFill>
              </a:rPr>
              <a:t>الكمية الادنى التي ينصح بها هي </a:t>
            </a:r>
            <a:r>
              <a:rPr lang="he-IL" dirty="0" smtClean="0">
                <a:solidFill>
                  <a:schemeClr val="tx1"/>
                </a:solidFill>
              </a:rPr>
              <a:t>3.8 </a:t>
            </a:r>
            <a:r>
              <a:rPr lang="ar-LB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ملح الطعام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بحسب الحسابات</a:t>
            </a:r>
            <a:r>
              <a:rPr lang="he-IL" dirty="0" smtClean="0">
                <a:solidFill>
                  <a:schemeClr val="tx1"/>
                </a:solidFill>
              </a:rPr>
              <a:t>, </a:t>
            </a:r>
            <a:r>
              <a:rPr lang="ar-LB" dirty="0" smtClean="0">
                <a:solidFill>
                  <a:schemeClr val="tx1"/>
                </a:solidFill>
              </a:rPr>
              <a:t>الكمية القصوى اكبر ب-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250000"/>
              </a:spcBef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ar-LB" dirty="0" smtClean="0">
                <a:solidFill>
                  <a:schemeClr val="tx1"/>
                </a:solidFill>
              </a:rPr>
              <a:t>لذا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rgbClr val="FF6600"/>
                </a:solidFill>
              </a:rPr>
              <a:t>الاستهلاك</a:t>
            </a:r>
            <a:r>
              <a:rPr lang="he-IL" dirty="0" smtClean="0">
                <a:solidFill>
                  <a:srgbClr val="FF6600"/>
                </a:solidFill>
              </a:rPr>
              <a:t> </a:t>
            </a:r>
            <a:r>
              <a:rPr lang="ar-LB" dirty="0" smtClean="0">
                <a:solidFill>
                  <a:srgbClr val="FF6600"/>
                </a:solidFill>
              </a:rPr>
              <a:t>اليومي </a:t>
            </a:r>
            <a:r>
              <a:rPr lang="ar-LB" dirty="0" smtClean="0">
                <a:solidFill>
                  <a:srgbClr val="FF6600"/>
                </a:solidFill>
              </a:rPr>
              <a:t>لملح </a:t>
            </a:r>
            <a:r>
              <a:rPr lang="ar-LB" dirty="0" smtClean="0">
                <a:solidFill>
                  <a:srgbClr val="FF6600"/>
                </a:solidFill>
              </a:rPr>
              <a:t>الطعام الذي ينصح به للانسان البالغ المعافى هو </a:t>
            </a:r>
            <a:r>
              <a:rPr lang="he-IL" dirty="0" smtClean="0">
                <a:solidFill>
                  <a:srgbClr val="FF6600"/>
                </a:solidFill>
              </a:rPr>
              <a:t>3.8</a:t>
            </a:r>
            <a:r>
              <a:rPr lang="ar-LB" baseline="-25000" dirty="0" smtClean="0">
                <a:solidFill>
                  <a:srgbClr val="FF6600"/>
                </a:solidFill>
              </a:rPr>
              <a:t>غرام</a:t>
            </a:r>
            <a:r>
              <a:rPr lang="he-IL" dirty="0" smtClean="0">
                <a:solidFill>
                  <a:srgbClr val="FF6600"/>
                </a:solidFill>
              </a:rPr>
              <a:t> </a:t>
            </a:r>
            <a:r>
              <a:rPr lang="he-IL" dirty="0">
                <a:solidFill>
                  <a:srgbClr val="FF6600"/>
                </a:solidFill>
              </a:rPr>
              <a:t>- </a:t>
            </a:r>
            <a:r>
              <a:rPr lang="he-IL" dirty="0" smtClean="0">
                <a:solidFill>
                  <a:srgbClr val="FF6600"/>
                </a:solidFill>
              </a:rPr>
              <a:t>5.8</a:t>
            </a:r>
            <a:r>
              <a:rPr lang="ar-LB" baseline="-25000" dirty="0" smtClean="0">
                <a:solidFill>
                  <a:srgbClr val="FF6600"/>
                </a:solidFill>
              </a:rPr>
              <a:t>غرام</a:t>
            </a:r>
            <a:r>
              <a:rPr lang="he-IL" dirty="0" smtClean="0">
                <a:solidFill>
                  <a:srgbClr val="FF6600"/>
                </a:solidFill>
              </a:rPr>
              <a:t>.</a:t>
            </a:r>
            <a:endParaRPr lang="he-IL" dirty="0">
              <a:solidFill>
                <a:srgbClr val="FF6600"/>
              </a:solidFill>
            </a:endParaRPr>
          </a:p>
          <a:p>
            <a:pPr marL="342900" indent="-342900">
              <a:lnSpc>
                <a:spcPct val="100000"/>
              </a:lnSpc>
              <a:tabLst>
                <a:tab pos="1790700" algn="r"/>
                <a:tab pos="3676650" algn="l"/>
                <a:tab pos="3771900" algn="r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كما وجدنا في البند </a:t>
            </a:r>
            <a:r>
              <a:rPr lang="ar-LB" dirty="0" err="1" smtClean="0">
                <a:solidFill>
                  <a:schemeClr val="tx1"/>
                </a:solidFill>
              </a:rPr>
              <a:t>ب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يمكن استهلاك كمية مضاعفة من المنتج الجديد مقارنة بكمية ملح الطعام </a:t>
            </a:r>
            <a:r>
              <a:rPr lang="ar-LB" dirty="0" smtClean="0">
                <a:solidFill>
                  <a:schemeClr val="tx1"/>
                </a:solidFill>
              </a:rPr>
              <a:t>العادي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لذا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الاستهلاك اليومي للفرد سيكون هو ايضا اكبر بمرتين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(</a:t>
            </a:r>
            <a:r>
              <a:rPr lang="he-IL" dirty="0" smtClean="0">
                <a:solidFill>
                  <a:schemeClr val="tx1"/>
                </a:solidFill>
              </a:rPr>
              <a:t>7.6</a:t>
            </a:r>
            <a:r>
              <a:rPr lang="ar-LB" baseline="-25000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- </a:t>
            </a:r>
            <a:r>
              <a:rPr lang="he-IL" dirty="0" smtClean="0">
                <a:solidFill>
                  <a:schemeClr val="tx1"/>
                </a:solidFill>
              </a:rPr>
              <a:t>11.6</a:t>
            </a:r>
            <a:r>
              <a:rPr lang="ar-LB" baseline="-25000" dirty="0" smtClean="0">
                <a:solidFill>
                  <a:schemeClr val="tx1"/>
                </a:solidFill>
              </a:rPr>
              <a:t>غرام</a:t>
            </a:r>
            <a:r>
              <a:rPr lang="he-IL" dirty="0" smtClean="0">
                <a:solidFill>
                  <a:schemeClr val="tx1"/>
                </a:solidFill>
              </a:rPr>
              <a:t>).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294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C31C5A0A-4C69-4A97-968C-3430C275C2D4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22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495800" y="2767013"/>
          <a:ext cx="152400" cy="292100"/>
        </p:xfrm>
        <a:graphic>
          <a:graphicData uri="http://schemas.openxmlformats.org/presentationml/2006/ole">
            <p:oleObj spid="_x0000_s12290" name="משוואה" r:id="rId3" imgW="914400" imgH="291960" progId="Equation.3">
              <p:embed/>
            </p:oleObj>
          </a:graphicData>
        </a:graphic>
      </p:graphicFrame>
      <p:graphicFrame>
        <p:nvGraphicFramePr>
          <p:cNvPr id="12291" name="Object 11"/>
          <p:cNvGraphicFramePr>
            <a:graphicFrameLocks noChangeAspect="1"/>
          </p:cNvGraphicFramePr>
          <p:nvPr/>
        </p:nvGraphicFramePr>
        <p:xfrm>
          <a:off x="3754438" y="1581150"/>
          <a:ext cx="1968500" cy="762000"/>
        </p:xfrm>
        <a:graphic>
          <a:graphicData uri="http://schemas.openxmlformats.org/presentationml/2006/ole">
            <p:oleObj spid="_x0000_s12291" name="Equation" r:id="rId4" imgW="1968480" imgH="761760" progId="Equation.3">
              <p:embed/>
            </p:oleObj>
          </a:graphicData>
        </a:graphic>
      </p:graphicFrame>
      <p:graphicFrame>
        <p:nvGraphicFramePr>
          <p:cNvPr id="12292" name="Object 13"/>
          <p:cNvGraphicFramePr>
            <a:graphicFrameLocks noChangeAspect="1"/>
          </p:cNvGraphicFramePr>
          <p:nvPr/>
        </p:nvGraphicFramePr>
        <p:xfrm>
          <a:off x="3273425" y="2984500"/>
          <a:ext cx="1333500" cy="647700"/>
        </p:xfrm>
        <a:graphic>
          <a:graphicData uri="http://schemas.openxmlformats.org/presentationml/2006/ole">
            <p:oleObj spid="_x0000_s12292" name="Equation" r:id="rId5" imgW="1333440" imgH="647640" progId="Equation.3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0FE3A7-2461-4637-9026-7FEDF99E5D4B}" type="slidenum">
              <a:rPr lang="he-IL"/>
              <a:pPr>
                <a:defRPr/>
              </a:pPr>
              <a:t>22</a:t>
            </a:fld>
            <a:endParaRPr lang="he-IL" dirty="0"/>
          </a:p>
        </p:txBody>
      </p:sp>
      <p:sp>
        <p:nvSpPr>
          <p:cNvPr id="11" name="Rectangle 10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6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850" y="714375"/>
            <a:ext cx="8135938" cy="139422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66700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266700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 د 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د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هنالك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مصادر أخرى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للصوديوم في الغذاء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مثلا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لأنواع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معجنات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مختلفة يضيفون صودا الشرب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NaHCO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3(s)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برأيكم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لماذا لم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خذه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بعين الاعتبار في حساباتنا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96C831EA-EDCF-4750-A058-1C681D66FFB7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23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E8E941-BE49-4A15-B39F-A3133D39971A}" type="slidenum">
              <a:rPr lang="he-IL"/>
              <a:pPr>
                <a:defRPr/>
              </a:pPr>
              <a:t>23</a:t>
            </a:fld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625" y="642938"/>
            <a:ext cx="8064500" cy="169892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66700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ملخص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00000"/>
              </a:lnSpc>
              <a:tabLst>
                <a:tab pos="266700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بند د 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defTabSz="266700">
              <a:lnSpc>
                <a:spcPct val="11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د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هنالك مصادر أخرى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للصوديوم في الغذاء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مثلا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لأنواع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معجنات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مختلفة يضيفون صودا الشرب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NaHCO</a:t>
            </a:r>
            <a:r>
              <a:rPr lang="en-US" b="1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3(s)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برأيكم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لماذا لم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خذه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بعين الاعتبار في حساباتنا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10000"/>
              </a:lnSpc>
              <a:defRPr/>
            </a:pP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4375" y="2298700"/>
            <a:ext cx="7775575" cy="129698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chemeClr val="tx1"/>
                </a:solidFill>
              </a:rPr>
              <a:t>لا يوجد لدينا معلومات دقيقة بالنسبة لكمية الصوديوم الموجودة بمصادر غذائية اخرى مثل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ar-LB" dirty="0" smtClean="0">
                <a:solidFill>
                  <a:schemeClr val="tx1"/>
                </a:solidFill>
              </a:rPr>
              <a:t>الصلصات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وبودرات الشوربة على انواعها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كمية </a:t>
            </a:r>
            <a:r>
              <a:rPr lang="ar-SA" dirty="0" smtClean="0">
                <a:solidFill>
                  <a:schemeClr val="tx1"/>
                </a:solidFill>
              </a:rPr>
              <a:t>ص</a:t>
            </a:r>
            <a:r>
              <a:rPr lang="ar-LB" dirty="0" smtClean="0">
                <a:solidFill>
                  <a:schemeClr val="tx1"/>
                </a:solidFill>
              </a:rPr>
              <a:t>ودا </a:t>
            </a:r>
            <a:r>
              <a:rPr lang="ar-LB" dirty="0" smtClean="0">
                <a:solidFill>
                  <a:schemeClr val="tx1"/>
                </a:solidFill>
              </a:rPr>
              <a:t>الشرب ايضا التي تضاف </a:t>
            </a:r>
            <a:r>
              <a:rPr lang="ar-SA" dirty="0" smtClean="0">
                <a:solidFill>
                  <a:schemeClr val="tx1"/>
                </a:solidFill>
              </a:rPr>
              <a:t>إلى </a:t>
            </a:r>
            <a:r>
              <a:rPr lang="ar-LB" dirty="0" err="1" smtClean="0">
                <a:solidFill>
                  <a:schemeClr val="tx1"/>
                </a:solidFill>
              </a:rPr>
              <a:t>المعجنات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غير </a:t>
            </a:r>
            <a:r>
              <a:rPr lang="ar-LB" dirty="0" smtClean="0">
                <a:solidFill>
                  <a:schemeClr val="tx1"/>
                </a:solidFill>
              </a:rPr>
              <a:t>ثابتة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وعلى الاغلب فهي صغيرة نسبيا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6628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8F8E2EC7-B6A7-4820-B865-1DD49B273BBD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24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A4FAEA-CFAC-4876-8982-334E98CC17AF}" type="slidenum">
              <a:rPr lang="he-IL"/>
              <a:pPr>
                <a:defRPr/>
              </a:pPr>
              <a:t>24</a:t>
            </a:fld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323850" y="47625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68313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استهلاك الصوديوم في الغذاء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منتجات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توصيات وحسابات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285750" y="714375"/>
            <a:ext cx="8143875" cy="37147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85725">
              <a:lnSpc>
                <a:spcPct val="100000"/>
              </a:lnSpc>
              <a:defRPr/>
            </a:pPr>
            <a:endParaRPr lang="he-IL" dirty="0">
              <a:solidFill>
                <a:schemeClr val="tx1"/>
              </a:solidFill>
            </a:endParaRPr>
          </a:p>
          <a:p>
            <a:pPr indent="85725">
              <a:lnSpc>
                <a:spcPct val="150000"/>
              </a:lnSpc>
              <a:buFontTx/>
              <a:buBlip>
                <a:blip r:embed="rId4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فسر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ar-LB" dirty="0" smtClean="0">
                <a:solidFill>
                  <a:schemeClr val="tx1"/>
                </a:solidFill>
              </a:rPr>
              <a:t>الكتلة المولارية لمركب هي مجموع الكتل المولارية لذرات العناصر التي تظهر في صيغة المادة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indent="85725">
              <a:lnSpc>
                <a:spcPct val="150000"/>
              </a:lnSpc>
              <a:buFontTx/>
              <a:buBlip>
                <a:blip r:embed="rId4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من صيغة المادة ممكن ان نعرف كمية المولات من كل عنصر الموجودة </a:t>
            </a:r>
            <a:r>
              <a:rPr lang="ar-SA" dirty="0" smtClean="0">
                <a:solidFill>
                  <a:schemeClr val="tx1"/>
                </a:solidFill>
              </a:rPr>
              <a:t>في 1</a:t>
            </a:r>
            <a:r>
              <a:rPr lang="ar-LB" dirty="0" smtClean="0">
                <a:solidFill>
                  <a:schemeClr val="tx1"/>
                </a:solidFill>
              </a:rPr>
              <a:t>مول </a:t>
            </a:r>
            <a:r>
              <a:rPr lang="ar-LB" dirty="0" smtClean="0">
                <a:solidFill>
                  <a:schemeClr val="tx1"/>
                </a:solidFill>
              </a:rPr>
              <a:t>مركب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endParaRPr lang="he-IL" dirty="0">
              <a:solidFill>
                <a:schemeClr val="tx1"/>
              </a:solidFill>
            </a:endParaRPr>
          </a:p>
          <a:p>
            <a:pPr indent="85725">
              <a:lnSpc>
                <a:spcPct val="150000"/>
              </a:lnSpc>
              <a:buFontTx/>
              <a:buBlip>
                <a:blip r:embed="rId4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صيغة المادة ممكن ان تكون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ar-LB" dirty="0" smtClean="0">
                <a:solidFill>
                  <a:schemeClr val="tx1"/>
                </a:solidFill>
              </a:rPr>
              <a:t>صيغة امبيرية </a:t>
            </a:r>
            <a:r>
              <a:rPr lang="ar-LB" dirty="0" err="1" smtClean="0">
                <a:solidFill>
                  <a:schemeClr val="tx1"/>
                </a:solidFill>
              </a:rPr>
              <a:t>او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جز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err="1" smtClean="0">
                <a:solidFill>
                  <a:schemeClr val="tx1"/>
                </a:solidFill>
              </a:rPr>
              <a:t>ئية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indent="85725">
              <a:lnSpc>
                <a:spcPct val="150000"/>
              </a:lnSpc>
              <a:buFontTx/>
              <a:buBlip>
                <a:blip r:embed="rId4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ممكن ان نحسب عدد المولات وعدد الجسيمات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كتلة معطاة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بواسطة معادلات تبين العلاقة الحسابية بين المقادير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indent="85725">
              <a:lnSpc>
                <a:spcPct val="100000"/>
              </a:lnSpc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318" name="Rectangle 14"/>
          <p:cNvSpPr>
            <a:spLocks noChangeArrowheads="1"/>
          </p:cNvSpPr>
          <p:nvPr/>
        </p:nvSpPr>
        <p:spPr bwMode="auto">
          <a:xfrm>
            <a:off x="1214438" y="4565650"/>
            <a:ext cx="7286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ar-LB" sz="2000" b="1" dirty="0" smtClean="0">
                <a:solidFill>
                  <a:srgbClr val="FF6600"/>
                </a:solidFill>
              </a:rPr>
              <a:t>مصطلحات مهمة</a:t>
            </a:r>
            <a:r>
              <a:rPr lang="he-IL" sz="2000" b="1" dirty="0" smtClean="0">
                <a:solidFill>
                  <a:srgbClr val="FF6600"/>
                </a:solidFill>
              </a:rPr>
              <a:t>: </a:t>
            </a:r>
            <a:endParaRPr lang="he-IL" sz="2000" b="1" dirty="0">
              <a:solidFill>
                <a:srgbClr val="FF6600"/>
              </a:solidFill>
            </a:endParaRPr>
          </a:p>
          <a:p>
            <a:pPr eaLnBrk="0" hangingPunct="0">
              <a:lnSpc>
                <a:spcPct val="100000"/>
              </a:lnSpc>
            </a:pPr>
            <a:r>
              <a:rPr lang="ar-LB" sz="2000" dirty="0" smtClean="0"/>
              <a:t>صيغة </a:t>
            </a:r>
            <a:r>
              <a:rPr lang="ar-LB" sz="2000" dirty="0" smtClean="0"/>
              <a:t>جز</a:t>
            </a:r>
            <a:r>
              <a:rPr lang="ar-SA" sz="2000" dirty="0" smtClean="0"/>
              <a:t>ي</a:t>
            </a:r>
            <a:r>
              <a:rPr lang="ar-LB" sz="2000" dirty="0" err="1" smtClean="0"/>
              <a:t>ئية</a:t>
            </a:r>
            <a:r>
              <a:rPr lang="ar-SA" sz="2000" dirty="0" smtClean="0"/>
              <a:t>،</a:t>
            </a:r>
            <a:r>
              <a:rPr lang="he-IL" sz="2000" b="1" dirty="0" smtClean="0"/>
              <a:t> </a:t>
            </a:r>
            <a:r>
              <a:rPr lang="ar-LB" sz="2000" dirty="0" smtClean="0"/>
              <a:t>صيغة </a:t>
            </a:r>
            <a:r>
              <a:rPr lang="ar-LB" sz="2000" dirty="0" err="1" smtClean="0"/>
              <a:t>امبيرية</a:t>
            </a:r>
            <a:r>
              <a:rPr lang="ar-SA" sz="2000" dirty="0" smtClean="0"/>
              <a:t>،</a:t>
            </a:r>
            <a:r>
              <a:rPr lang="he-IL" sz="2000" dirty="0" smtClean="0"/>
              <a:t> </a:t>
            </a:r>
            <a:r>
              <a:rPr lang="ar-LB" sz="2000" dirty="0" smtClean="0"/>
              <a:t>الكتلة المولارية للمركب</a:t>
            </a:r>
            <a:endParaRPr lang="he-IL" sz="2000" dirty="0"/>
          </a:p>
          <a:p>
            <a:pPr eaLnBrk="0" hangingPunct="0">
              <a:lnSpc>
                <a:spcPct val="100000"/>
              </a:lnSpc>
            </a:pPr>
            <a:endParaRPr lang="he-IL" sz="2000" dirty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5" y="115888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تلخيص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0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03484DCA-938E-4977-AED7-253AEE493E9A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25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13314" name="Object 8"/>
          <p:cNvGraphicFramePr>
            <a:graphicFrameLocks noChangeAspect="1"/>
          </p:cNvGraphicFramePr>
          <p:nvPr/>
        </p:nvGraphicFramePr>
        <p:xfrm>
          <a:off x="3749675" y="3643313"/>
          <a:ext cx="723900" cy="571500"/>
        </p:xfrm>
        <a:graphic>
          <a:graphicData uri="http://schemas.openxmlformats.org/presentationml/2006/ole">
            <p:oleObj spid="_x0000_s13314" name="משוואה" r:id="rId5" imgW="723600" imgH="571320" progId="Equation.3">
              <p:embed/>
            </p:oleObj>
          </a:graphicData>
        </a:graphic>
      </p:graphicFrame>
      <p:graphicFrame>
        <p:nvGraphicFramePr>
          <p:cNvPr id="13315" name="Object 9"/>
          <p:cNvGraphicFramePr>
            <a:graphicFrameLocks noChangeAspect="1"/>
          </p:cNvGraphicFramePr>
          <p:nvPr/>
        </p:nvGraphicFramePr>
        <p:xfrm>
          <a:off x="4830763" y="3643313"/>
          <a:ext cx="812800" cy="571500"/>
        </p:xfrm>
        <a:graphic>
          <a:graphicData uri="http://schemas.openxmlformats.org/presentationml/2006/ole">
            <p:oleObj spid="_x0000_s13315" name="משוואה" r:id="rId6" imgW="812520" imgH="571320" progId="Equation.3">
              <p:embed/>
            </p:oleObj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CE2FD1-E0B9-4B13-A729-89E2F674C082}" type="slidenum">
              <a:rPr lang="he-IL"/>
              <a:pPr>
                <a:defRPr/>
              </a:pPr>
              <a:t>25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88" y="500063"/>
            <a:ext cx="8215312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395288" y="692150"/>
            <a:ext cx="8247062" cy="5832475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/>
          <a:lstStyle/>
          <a:p>
            <a:pPr>
              <a:lnSpc>
                <a:spcPct val="100000"/>
              </a:lnSpc>
              <a:tabLst>
                <a:tab pos="3495675" algn="r"/>
                <a:tab pos="5114925" algn="l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حساب كتلة مولارية للمركبات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3495675" algn="r"/>
                <a:tab pos="5114925" algn="l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كتلة مولارية للمركبات يمكن حسابها بواسطة مقدارين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3495675" algn="r"/>
                <a:tab pos="5114925" algn="l"/>
              </a:tabLst>
              <a:defRPr/>
            </a:pPr>
            <a:r>
              <a:rPr lang="ar-LB" b="1" dirty="0" smtClean="0"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b="1" dirty="0" smtClean="0">
                <a:latin typeface="Arial" pitchFamily="34" charset="0"/>
                <a:cs typeface="Arial" pitchFamily="34" charset="0"/>
              </a:rPr>
              <a:t>صيغة المادة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جز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ي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ئية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او امبيرية.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3495675" algn="r"/>
                <a:tab pos="5114925" algn="l"/>
              </a:tabLst>
              <a:defRPr/>
            </a:pPr>
            <a:r>
              <a:rPr lang="ar-LB" b="1" dirty="0" smtClean="0">
                <a:latin typeface="Arial" pitchFamily="34" charset="0"/>
                <a:cs typeface="Arial" pitchFamily="34" charset="0"/>
              </a:rPr>
              <a:t>ب</a:t>
            </a:r>
            <a:r>
              <a:rPr lang="he-IL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b="1" dirty="0" smtClean="0">
                <a:latin typeface="Arial" pitchFamily="34" charset="0"/>
                <a:cs typeface="Arial" pitchFamily="34" charset="0"/>
              </a:rPr>
              <a:t>كتل مولارية لذرات العناصر التي تبني المركبات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tabLst>
                <a:tab pos="3495675" algn="r"/>
                <a:tab pos="5114925" algn="l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مثال</a:t>
            </a:r>
            <a:r>
              <a:rPr lang="ar-SA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نحسب الكتلة المولارية للاسيتون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tabLst>
                <a:tab pos="3495675" algn="r"/>
                <a:tab pos="5114925" algn="l"/>
              </a:tabLst>
              <a:defRPr/>
            </a:pPr>
            <a:r>
              <a:rPr lang="ar-LB" b="1" dirty="0" smtClean="0"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b="1" dirty="0" smtClean="0">
                <a:latin typeface="Arial" pitchFamily="34" charset="0"/>
                <a:cs typeface="Arial" pitchFamily="34" charset="0"/>
              </a:rPr>
              <a:t>الصيغة الجزيئية للاسيتون هي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3495675" algn="r"/>
                <a:tab pos="51149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   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بحسب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الصيغة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بـ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-1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 من المركب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:</a:t>
            </a:r>
            <a:r>
              <a:rPr lang="he-IL" dirty="0">
                <a:latin typeface="Arial" pitchFamily="34" charset="0"/>
                <a:cs typeface="Arial" pitchFamily="34" charset="0"/>
              </a:rPr>
              <a:t>	3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ذرات كربون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3495675" algn="r"/>
                <a:tab pos="51149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	6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 ذرات هيدروجين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                                                      </a:t>
            </a:r>
            <a:r>
              <a:rPr lang="he-IL" dirty="0">
                <a:latin typeface="Arial" pitchFamily="34" charset="0"/>
                <a:cs typeface="Arial" pitchFamily="34" charset="0"/>
              </a:rPr>
              <a:t>	1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 ذرات اكسجين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tabLst>
                <a:tab pos="3495675" algn="r"/>
                <a:tab pos="5114925" algn="l"/>
              </a:tabLst>
              <a:defRPr/>
            </a:pPr>
            <a:r>
              <a:rPr lang="ar-LB" b="1" dirty="0" smtClean="0">
                <a:latin typeface="Arial" pitchFamily="34" charset="0"/>
                <a:cs typeface="Arial" pitchFamily="34" charset="0"/>
              </a:rPr>
              <a:t>ب</a:t>
            </a:r>
            <a:r>
              <a:rPr lang="he-IL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b="1" dirty="0" smtClean="0">
                <a:latin typeface="Arial" pitchFamily="34" charset="0"/>
                <a:cs typeface="Arial" pitchFamily="34" charset="0"/>
              </a:rPr>
              <a:t>الكتل المولارية لذرات العناصر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tabLst>
                <a:tab pos="3495675" algn="r"/>
                <a:tab pos="51149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	</a:t>
            </a:r>
            <a:r>
              <a:rPr lang="he-IL" sz="1100" dirty="0">
                <a:latin typeface="Arial" pitchFamily="34" charset="0"/>
                <a:cs typeface="Arial" pitchFamily="34" charset="0"/>
              </a:rPr>
              <a:t>	</a:t>
            </a:r>
            <a:r>
              <a:rPr lang="ar-LB" sz="1200" dirty="0" smtClean="0">
                <a:latin typeface="Arial" pitchFamily="34" charset="0"/>
                <a:cs typeface="Arial" pitchFamily="34" charset="0"/>
              </a:rPr>
              <a:t>مول  /غم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=&gt; 12.01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  <a:p>
            <a:pPr algn="ctr" rtl="0">
              <a:lnSpc>
                <a:spcPct val="110000"/>
              </a:lnSpc>
              <a:tabLst>
                <a:tab pos="3495675" algn="r"/>
                <a:tab pos="5114925" algn="l"/>
              </a:tabLst>
              <a:defRPr/>
            </a:pPr>
            <a:r>
              <a:rPr lang="ar-LB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=&gt; 1.01 </a:t>
            </a:r>
            <a:r>
              <a:rPr lang="ar-LB" sz="1200" dirty="0" smtClean="0">
                <a:latin typeface="Arial" pitchFamily="34" charset="0"/>
                <a:cs typeface="Arial" pitchFamily="34" charset="0"/>
              </a:rPr>
              <a:t>مول  /غم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LB" sz="12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LB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tabLst>
                <a:tab pos="3495675" algn="r"/>
                <a:tab pos="5114925" algn="l"/>
              </a:tabLst>
              <a:defRPr/>
            </a:pP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L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sz="1200" dirty="0" smtClean="0">
                <a:latin typeface="Arial" pitchFamily="34" charset="0"/>
                <a:cs typeface="Arial" pitchFamily="34" charset="0"/>
              </a:rPr>
              <a:t>مول  /غم</a:t>
            </a:r>
            <a:r>
              <a:rPr lang="ar-LB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16.00</a:t>
            </a: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		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tabLst>
                <a:tab pos="3495675" algn="r"/>
                <a:tab pos="51149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  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بحسب تعريف الكتلة المولارية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كتلة مولارية للاسيتون = كتلة 3 مول من ذرات الكربون + كتلة 6 مول من ذرات الهيدروجين + كتلة مول واحد من ذرات الاكسجين</a:t>
            </a:r>
          </a:p>
          <a:p>
            <a:pPr>
              <a:lnSpc>
                <a:spcPct val="110000"/>
              </a:lnSpc>
              <a:spcBef>
                <a:spcPct val="20000"/>
              </a:spcBef>
              <a:tabLst>
                <a:tab pos="3495675" algn="r"/>
                <a:tab pos="5114925" algn="l"/>
              </a:tabLst>
              <a:defRPr/>
            </a:pPr>
            <a:endParaRPr lang="ar-LB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tabLst>
                <a:tab pos="3495675" algn="r"/>
                <a:tab pos="5114925" algn="l"/>
              </a:tabLst>
              <a:defRPr/>
            </a:pP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tabLst>
                <a:tab pos="3495675" algn="r"/>
                <a:tab pos="5114925" algn="l"/>
              </a:tabLst>
              <a:defRPr/>
            </a:pPr>
            <a:r>
              <a:rPr lang="he-IL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825" y="115888"/>
            <a:ext cx="839152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حساب كتلة مولارية للمركبات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Slide Number Placeholder 7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733CAB63-5F06-4E6B-B465-07EBC2773AA0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3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103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3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1029" name="Object 18"/>
          <p:cNvGraphicFramePr>
            <a:graphicFrameLocks noChangeAspect="1"/>
          </p:cNvGraphicFramePr>
          <p:nvPr/>
        </p:nvGraphicFramePr>
        <p:xfrm>
          <a:off x="1481138" y="5376863"/>
          <a:ext cx="6519862" cy="1209675"/>
        </p:xfrm>
        <a:graphic>
          <a:graphicData uri="http://schemas.openxmlformats.org/presentationml/2006/ole">
            <p:oleObj spid="_x0000_s1029" name="Document" r:id="rId4" imgW="5783212" imgH="1079040" progId="Word.Document.8">
              <p:embed/>
            </p:oleObj>
          </a:graphicData>
        </a:graphic>
      </p:graphicFrame>
      <p:sp>
        <p:nvSpPr>
          <p:cNvPr id="103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4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41" name="Rectangle 2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1030" name="Object 24"/>
          <p:cNvGraphicFramePr>
            <a:graphicFrameLocks noChangeAspect="1"/>
          </p:cNvGraphicFramePr>
          <p:nvPr/>
        </p:nvGraphicFramePr>
        <p:xfrm>
          <a:off x="1547664" y="6093296"/>
          <a:ext cx="6311900" cy="668338"/>
        </p:xfrm>
        <a:graphic>
          <a:graphicData uri="http://schemas.openxmlformats.org/presentationml/2006/ole">
            <p:oleObj spid="_x0000_s1030" name="Equation" r:id="rId5" imgW="2425680" imgH="660240" progId="Equation.3">
              <p:embed/>
            </p:oleObj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CD440B-75AB-40CD-A9BD-2930C0C08EC1}" type="slidenum">
              <a:rPr lang="he-IL"/>
              <a:pPr>
                <a:defRPr/>
              </a:pPr>
              <a:t>3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188" y="142875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العلاقة بين صيغة المادة وتركيبة المادة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89F3DAA6-B808-4B72-9AC0-83AED416B3FE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4</a:t>
            </a:fld>
            <a:endParaRPr lang="he-IL" sz="1200">
              <a:solidFill>
                <a:schemeClr val="bg2"/>
              </a:solidFill>
            </a:endParaRPr>
          </a:p>
        </p:txBody>
      </p:sp>
      <p:grpSp>
        <p:nvGrpSpPr>
          <p:cNvPr id="17413" name="קבוצה 9"/>
          <p:cNvGrpSpPr>
            <a:grpSpLocks/>
          </p:cNvGrpSpPr>
          <p:nvPr/>
        </p:nvGrpSpPr>
        <p:grpSpPr bwMode="auto">
          <a:xfrm>
            <a:off x="285750" y="571500"/>
            <a:ext cx="8183563" cy="1920526"/>
            <a:chOff x="285750" y="571500"/>
            <a:chExt cx="8183563" cy="1920526"/>
          </a:xfrm>
        </p:grpSpPr>
        <p:sp>
          <p:nvSpPr>
            <p:cNvPr id="6" name="TextBox 5"/>
            <p:cNvSpPr txBox="1"/>
            <p:nvPr/>
          </p:nvSpPr>
          <p:spPr>
            <a:xfrm>
              <a:off x="285750" y="571500"/>
              <a:ext cx="8183563" cy="1920526"/>
            </a:xfrm>
            <a:prstGeom prst="rect">
              <a:avLst/>
            </a:prstGeom>
            <a:noFill/>
            <a:ln w="19050">
              <a:noFill/>
            </a:ln>
            <a:effectLst>
              <a:outerShdw sx="102000" sy="102000" algn="tl" rotWithShape="0">
                <a:schemeClr val="bg1">
                  <a:lumMod val="65000"/>
                  <a:alpha val="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سؤال 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he-IL" b="1" dirty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1: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جدوا ما هو عدد مولات الذرات او الايونات من كل نوع الموجودة في واحد مول  من المواد التالية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100000"/>
                </a:lnSpc>
                <a:defRPr/>
              </a:pP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حددوا في اجابتكم  نوع الجسيم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أ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 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ميثانول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he-IL" dirty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ب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 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كربيد السيليكون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 </a:t>
              </a:r>
              <a:endPara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12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ج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 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هيدروكسيد الكالسيوم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6556375" y="1452563"/>
              <a:ext cx="9588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b="1" baseline="-2500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OH</a:t>
              </a: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6340475" y="1812925"/>
              <a:ext cx="5762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>
                <a:lnSpc>
                  <a:spcPct val="100000"/>
                </a:lnSpc>
              </a:pP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SiC</a:t>
              </a:r>
            </a:p>
          </p:txBody>
        </p:sp>
        <p:sp>
          <p:nvSpPr>
            <p:cNvPr id="17418" name="Text Box 12"/>
            <p:cNvSpPr txBox="1">
              <a:spLocks noChangeArrowheads="1"/>
            </p:cNvSpPr>
            <p:nvPr/>
          </p:nvSpPr>
          <p:spPr bwMode="auto">
            <a:xfrm>
              <a:off x="5429256" y="2071678"/>
              <a:ext cx="10810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Ca(OH)</a:t>
              </a:r>
              <a:r>
                <a:rPr lang="en-US" b="1" baseline="-25000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DA24E8-1EF7-4F63-A988-BE24E36B7B91}" type="slidenum">
              <a:rPr lang="he-IL"/>
              <a:pPr>
                <a:defRPr/>
              </a:pPr>
              <a:t>4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2546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38138" y="590550"/>
            <a:ext cx="8183562" cy="190658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1:</a:t>
            </a: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جدوا ما هو عدد مولات الذرات او الايونات من كل نوع الموجود في واحد مول  من المواد التالية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00000"/>
              </a:lnSpc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حددوا في اجابتكم  نوع الجسيم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ميثانول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-</a:t>
            </a:r>
          </a:p>
          <a:p>
            <a:pPr>
              <a:lnSpc>
                <a:spcPct val="12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كربيد السيليكون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 </a:t>
            </a:r>
          </a:p>
          <a:p>
            <a:pPr>
              <a:lnSpc>
                <a:spcPct val="120000"/>
              </a:lnSpc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هيدروكسيد الكالسيوم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142875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العلاقة بين صيغة المادة وتركيبة المادة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6588125" y="1468438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lnSpc>
                <a:spcPct val="100000"/>
              </a:lnSpc>
              <a:spcBef>
                <a:spcPct val="50000"/>
              </a:spcBef>
            </a:pPr>
            <a:r>
              <a:rPr lang="en-US" b="1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b="1" baseline="-2500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OH</a:t>
            </a:r>
          </a:p>
        </p:txBody>
      </p:sp>
      <p:sp>
        <p:nvSpPr>
          <p:cNvPr id="18438" name="Rectangle 11"/>
          <p:cNvSpPr>
            <a:spLocks noChangeArrowheads="1"/>
          </p:cNvSpPr>
          <p:nvPr/>
        </p:nvSpPr>
        <p:spPr bwMode="auto">
          <a:xfrm>
            <a:off x="6443663" y="1828800"/>
            <a:ext cx="5762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>
              <a:lnSpc>
                <a:spcPct val="100000"/>
              </a:lnSpc>
            </a:pPr>
            <a:r>
              <a:rPr lang="en-US" b="1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SiC</a:t>
            </a: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5651500" y="2117725"/>
            <a:ext cx="1081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lnSpc>
                <a:spcPct val="100000"/>
              </a:lnSpc>
              <a:spcBef>
                <a:spcPct val="50000"/>
              </a:spcBef>
            </a:pPr>
            <a:r>
              <a:rPr lang="en-US" b="1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b="1" baseline="-2500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>
              <a:solidFill>
                <a:srgbClr val="1D4C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440" name="קבוצה 14"/>
          <p:cNvGrpSpPr>
            <a:grpSpLocks/>
          </p:cNvGrpSpPr>
          <p:nvPr/>
        </p:nvGrpSpPr>
        <p:grpSpPr bwMode="auto">
          <a:xfrm>
            <a:off x="323850" y="2836863"/>
            <a:ext cx="8280400" cy="2663825"/>
            <a:chOff x="323850" y="2836863"/>
            <a:chExt cx="8280400" cy="2663825"/>
          </a:xfrm>
        </p:grpSpPr>
        <p:sp>
          <p:nvSpPr>
            <p:cNvPr id="13" name="Rectangle 12"/>
            <p:cNvSpPr/>
            <p:nvPr/>
          </p:nvSpPr>
          <p:spPr>
            <a:xfrm>
              <a:off x="323850" y="2836863"/>
              <a:ext cx="8280400" cy="266382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0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ar-LB" b="1" dirty="0" smtClean="0">
                  <a:solidFill>
                    <a:schemeClr val="tx1"/>
                  </a:solidFill>
                </a:rPr>
                <a:t>اجابة </a:t>
              </a:r>
              <a:r>
                <a:rPr lang="he-IL" b="1" dirty="0" smtClean="0">
                  <a:solidFill>
                    <a:schemeClr val="tx1"/>
                  </a:solidFill>
                </a:rPr>
                <a:t>:</a:t>
              </a:r>
              <a:endParaRPr lang="en-US" b="1" dirty="0">
                <a:solidFill>
                  <a:schemeClr val="tx1"/>
                </a:solidFill>
              </a:endParaRPr>
            </a:p>
            <a:p>
              <a:pPr>
                <a:lnSpc>
                  <a:spcPct val="10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ar-LB" dirty="0" smtClean="0">
                  <a:solidFill>
                    <a:schemeClr val="tx1"/>
                  </a:solidFill>
                </a:rPr>
                <a:t>أ</a:t>
              </a:r>
              <a:r>
                <a:rPr lang="he-IL" dirty="0" smtClean="0">
                  <a:solidFill>
                    <a:schemeClr val="tx1"/>
                  </a:solidFill>
                </a:rPr>
                <a:t>. </a:t>
              </a:r>
              <a:r>
                <a:rPr lang="ar-SA" dirty="0" smtClean="0">
                  <a:solidFill>
                    <a:schemeClr val="tx1"/>
                  </a:solidFill>
                </a:rPr>
                <a:t>في</a:t>
              </a:r>
              <a:r>
                <a:rPr lang="he-IL" dirty="0" smtClean="0">
                  <a:solidFill>
                    <a:schemeClr val="tx1"/>
                  </a:solidFill>
                </a:rPr>
                <a:t>  1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>
                  <a:solidFill>
                    <a:schemeClr val="tx1"/>
                  </a:solidFill>
                </a:rPr>
                <a:t>		:	1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ذرات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كربون</a:t>
              </a:r>
              <a:endParaRPr lang="he-IL" dirty="0">
                <a:solidFill>
                  <a:schemeClr val="tx1"/>
                </a:solidFill>
              </a:endParaRPr>
            </a:p>
            <a:p>
              <a:pPr>
                <a:lnSpc>
                  <a:spcPct val="10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he-IL" dirty="0">
                  <a:solidFill>
                    <a:schemeClr val="tx1"/>
                  </a:solidFill>
                </a:rPr>
                <a:t>			4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ذرات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هيدروجين</a:t>
              </a:r>
              <a:endParaRPr lang="he-IL" dirty="0">
                <a:solidFill>
                  <a:schemeClr val="tx1"/>
                </a:solidFill>
              </a:endParaRPr>
            </a:p>
            <a:p>
              <a:pPr>
                <a:lnSpc>
                  <a:spcPct val="10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he-IL" dirty="0">
                  <a:solidFill>
                    <a:schemeClr val="tx1"/>
                  </a:solidFill>
                </a:rPr>
                <a:t>			1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ذرات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اكسجين</a:t>
              </a:r>
              <a:endParaRPr lang="he-IL" dirty="0">
                <a:solidFill>
                  <a:schemeClr val="tx1"/>
                </a:solidFill>
              </a:endParaRPr>
            </a:p>
            <a:p>
              <a:pPr>
                <a:lnSpc>
                  <a:spcPct val="12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ar-LB" dirty="0" smtClean="0">
                  <a:solidFill>
                    <a:schemeClr val="tx1"/>
                  </a:solidFill>
                </a:rPr>
                <a:t>ب</a:t>
              </a:r>
              <a:r>
                <a:rPr lang="he-IL" dirty="0" smtClean="0">
                  <a:solidFill>
                    <a:schemeClr val="tx1"/>
                  </a:solidFill>
                </a:rPr>
                <a:t>. </a:t>
              </a:r>
              <a:r>
                <a:rPr lang="ar-SA" dirty="0" smtClean="0">
                  <a:solidFill>
                    <a:schemeClr val="tx1"/>
                  </a:solidFill>
                </a:rPr>
                <a:t>في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he-IL" dirty="0" smtClean="0">
                  <a:solidFill>
                    <a:schemeClr val="tx1"/>
                  </a:solidFill>
                </a:rPr>
                <a:t>1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 </a:t>
              </a:r>
              <a:r>
                <a:rPr lang="en-US" dirty="0" smtClean="0">
                  <a:solidFill>
                    <a:schemeClr val="tx1"/>
                  </a:solidFill>
                </a:rPr>
                <a:t>  </a:t>
              </a:r>
              <a:r>
                <a:rPr lang="ar-LB" dirty="0" smtClean="0">
                  <a:solidFill>
                    <a:schemeClr val="tx1"/>
                  </a:solidFill>
                </a:rPr>
                <a:t> 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he-IL" dirty="0">
                  <a:solidFill>
                    <a:schemeClr val="tx1"/>
                  </a:solidFill>
                </a:rPr>
                <a:t>	:		1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ذرات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سيليكون</a:t>
              </a:r>
              <a:endParaRPr lang="he-IL" dirty="0">
                <a:solidFill>
                  <a:schemeClr val="tx1"/>
                </a:solidFill>
              </a:endParaRPr>
            </a:p>
            <a:p>
              <a:pPr>
                <a:lnSpc>
                  <a:spcPct val="10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he-IL" dirty="0">
                  <a:solidFill>
                    <a:schemeClr val="tx1"/>
                  </a:solidFill>
                </a:rPr>
                <a:t>			1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ذرات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كربون</a:t>
              </a:r>
              <a:endParaRPr lang="he-IL" dirty="0">
                <a:solidFill>
                  <a:schemeClr val="tx1"/>
                </a:solidFill>
              </a:endParaRPr>
            </a:p>
            <a:p>
              <a:pPr>
                <a:lnSpc>
                  <a:spcPct val="12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ar-LB" dirty="0" smtClean="0">
                  <a:solidFill>
                    <a:schemeClr val="tx1"/>
                  </a:solidFill>
                </a:rPr>
                <a:t>ج</a:t>
              </a:r>
              <a:r>
                <a:rPr lang="he-IL" dirty="0" smtClean="0">
                  <a:solidFill>
                    <a:schemeClr val="tx1"/>
                  </a:solidFill>
                </a:rPr>
                <a:t>. </a:t>
              </a:r>
              <a:r>
                <a:rPr lang="ar-SA" dirty="0" smtClean="0">
                  <a:solidFill>
                    <a:schemeClr val="tx1"/>
                  </a:solidFill>
                </a:rPr>
                <a:t>في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he-IL" dirty="0" smtClean="0">
                  <a:solidFill>
                    <a:schemeClr val="tx1"/>
                  </a:solidFill>
                </a:rPr>
                <a:t>1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               </a:t>
              </a:r>
              <a:r>
                <a:rPr lang="he-IL" dirty="0">
                  <a:solidFill>
                    <a:schemeClr val="tx1"/>
                  </a:solidFill>
                </a:rPr>
                <a:t>	</a:t>
              </a:r>
              <a:r>
                <a:rPr lang="he-IL" dirty="0" smtClean="0">
                  <a:solidFill>
                    <a:schemeClr val="tx1"/>
                  </a:solidFill>
                </a:rPr>
                <a:t> :     </a:t>
              </a:r>
              <a:r>
                <a:rPr lang="he-IL" dirty="0">
                  <a:solidFill>
                    <a:schemeClr val="tx1"/>
                  </a:solidFill>
                </a:rPr>
                <a:t>	1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ايونات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كالسيوم</a:t>
              </a:r>
              <a:endParaRPr lang="he-IL" dirty="0">
                <a:solidFill>
                  <a:schemeClr val="tx1"/>
                </a:solidFill>
              </a:endParaRPr>
            </a:p>
            <a:p>
              <a:pPr>
                <a:lnSpc>
                  <a:spcPct val="10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r>
                <a:rPr lang="he-IL" dirty="0">
                  <a:solidFill>
                    <a:schemeClr val="tx1"/>
                  </a:solidFill>
                </a:rPr>
                <a:t>	</a:t>
              </a:r>
              <a:r>
                <a:rPr lang="he-IL" dirty="0" smtClean="0">
                  <a:solidFill>
                    <a:schemeClr val="tx1"/>
                  </a:solidFill>
                </a:rPr>
                <a:t>	</a:t>
              </a:r>
              <a:r>
                <a:rPr lang="he-IL" dirty="0">
                  <a:solidFill>
                    <a:schemeClr val="tx1"/>
                  </a:solidFill>
                </a:rPr>
                <a:t>	2 </a:t>
              </a:r>
              <a:r>
                <a:rPr lang="ar-LB" dirty="0" smtClean="0">
                  <a:solidFill>
                    <a:schemeClr val="tx1"/>
                  </a:solidFill>
                </a:rPr>
                <a:t>مول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ايونات</a:t>
              </a:r>
              <a:r>
                <a:rPr lang="he-IL" dirty="0" smtClean="0">
                  <a:solidFill>
                    <a:schemeClr val="tx1"/>
                  </a:solidFill>
                </a:rPr>
                <a:t> </a:t>
              </a:r>
              <a:r>
                <a:rPr lang="ar-LB" dirty="0" smtClean="0">
                  <a:solidFill>
                    <a:schemeClr val="tx1"/>
                  </a:solidFill>
                </a:rPr>
                <a:t>هيدروكسيد </a:t>
              </a:r>
              <a:endParaRPr lang="he-IL" dirty="0">
                <a:solidFill>
                  <a:schemeClr val="tx1"/>
                </a:solidFill>
              </a:endParaRPr>
            </a:p>
            <a:p>
              <a:pPr>
                <a:lnSpc>
                  <a:spcPct val="100000"/>
                </a:lnSpc>
                <a:tabLst>
                  <a:tab pos="1524000" algn="r"/>
                  <a:tab pos="1971675" algn="r"/>
                  <a:tab pos="3048000" algn="r"/>
                </a:tabLst>
                <a:defRPr/>
              </a:pPr>
              <a:endParaRPr lang="he-IL" dirty="0">
                <a:solidFill>
                  <a:schemeClr val="tx1"/>
                </a:solidFill>
              </a:endParaRPr>
            </a:p>
          </p:txBody>
        </p:sp>
        <p:sp>
          <p:nvSpPr>
            <p:cNvPr id="18443" name="Text Box 9"/>
            <p:cNvSpPr txBox="1">
              <a:spLocks noChangeArrowheads="1"/>
            </p:cNvSpPr>
            <p:nvPr/>
          </p:nvSpPr>
          <p:spPr bwMode="auto">
            <a:xfrm>
              <a:off x="6516688" y="3125788"/>
              <a:ext cx="9588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CH</a:t>
              </a:r>
              <a:r>
                <a:rPr lang="en-US" b="1" baseline="-2500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b="1">
                  <a:latin typeface="Times New Roman" pitchFamily="18" charset="0"/>
                  <a:cs typeface="Times New Roman" pitchFamily="18" charset="0"/>
                </a:rPr>
                <a:t>OH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6948488" y="4005064"/>
              <a:ext cx="5762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>
                <a:lnSpc>
                  <a:spcPct val="100000"/>
                </a:lnSpc>
              </a:pPr>
              <a:r>
                <a:rPr lang="en-US" b="1" dirty="0" err="1">
                  <a:latin typeface="Times New Roman" pitchFamily="18" charset="0"/>
                  <a:cs typeface="Times New Roman" pitchFamily="18" charset="0"/>
                </a:rPr>
                <a:t>SiC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6444208" y="4293096"/>
              <a:ext cx="108108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Ca(OH)</a:t>
              </a:r>
              <a:r>
                <a:rPr lang="en-US" b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6" name="Text Box 15"/>
            <p:cNvSpPr txBox="1">
              <a:spLocks noChangeArrowheads="1"/>
            </p:cNvSpPr>
            <p:nvPr/>
          </p:nvSpPr>
          <p:spPr bwMode="auto">
            <a:xfrm>
              <a:off x="3286116" y="4572008"/>
              <a:ext cx="6492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Ca</a:t>
              </a:r>
              <a:r>
                <a:rPr lang="en-US" b="1" baseline="30000" dirty="0">
                  <a:latin typeface="Times New Roman" pitchFamily="18" charset="0"/>
                  <a:cs typeface="Times New Roman" pitchFamily="18" charset="0"/>
                </a:rPr>
                <a:t>2+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7" name="Text Box 16"/>
            <p:cNvSpPr txBox="1">
              <a:spLocks noChangeArrowheads="1"/>
            </p:cNvSpPr>
            <p:nvPr/>
          </p:nvSpPr>
          <p:spPr bwMode="auto">
            <a:xfrm>
              <a:off x="3058616" y="4869160"/>
              <a:ext cx="64928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OH</a:t>
              </a:r>
              <a:r>
                <a:rPr lang="en-US" b="1" baseline="3000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en-US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FF5863-5512-4D62-99AA-D6FED86FF5E0}" type="slidenum">
              <a:rPr lang="he-IL"/>
              <a:pPr>
                <a:defRPr/>
              </a:pPr>
              <a:t>5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341BB75E-32D4-4A4D-9999-C18874643627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6</a:t>
            </a:fld>
            <a:endParaRPr lang="he-IL" sz="1200">
              <a:solidFill>
                <a:schemeClr val="bg2"/>
              </a:solidFill>
            </a:endParaRPr>
          </a:p>
        </p:txBody>
      </p:sp>
      <p:grpSp>
        <p:nvGrpSpPr>
          <p:cNvPr id="19459" name="קבוצה 11"/>
          <p:cNvGrpSpPr>
            <a:grpSpLocks/>
          </p:cNvGrpSpPr>
          <p:nvPr/>
        </p:nvGrpSpPr>
        <p:grpSpPr bwMode="auto">
          <a:xfrm>
            <a:off x="323850" y="642938"/>
            <a:ext cx="8135938" cy="1581138"/>
            <a:chOff x="323850" y="642938"/>
            <a:chExt cx="8135938" cy="1581138"/>
          </a:xfrm>
        </p:grpSpPr>
        <p:sp>
          <p:nvSpPr>
            <p:cNvPr id="6" name="TextBox 5"/>
            <p:cNvSpPr txBox="1"/>
            <p:nvPr/>
          </p:nvSpPr>
          <p:spPr>
            <a:xfrm>
              <a:off x="323850" y="642938"/>
              <a:ext cx="8135938" cy="1546225"/>
            </a:xfrm>
            <a:prstGeom prst="rect">
              <a:avLst/>
            </a:prstGeom>
            <a:noFill/>
            <a:ln w="19050">
              <a:noFill/>
            </a:ln>
            <a:effectLst>
              <a:outerShdw sx="102000" sy="102000" algn="tl" rotWithShape="0">
                <a:schemeClr val="bg1">
                  <a:lumMod val="65000"/>
                  <a:alpha val="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سؤال 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he-IL" b="1" dirty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احسبوا الكتلة المولارية للمواد التالية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11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أ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ايثانول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 </a:t>
              </a:r>
              <a:endPara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11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ب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كوارتس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 </a:t>
              </a:r>
              <a:endPara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11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ج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فوسفات الكالسيوم 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en-US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4" name="Text Box 10"/>
            <p:cNvSpPr txBox="1">
              <a:spLocks noChangeArrowheads="1"/>
            </p:cNvSpPr>
            <p:nvPr/>
          </p:nvSpPr>
          <p:spPr bwMode="auto">
            <a:xfrm>
              <a:off x="6443663" y="1219200"/>
              <a:ext cx="10795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="1" baseline="-2500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b="1" baseline="-2500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OH</a:t>
              </a:r>
            </a:p>
          </p:txBody>
        </p:sp>
        <p:sp>
          <p:nvSpPr>
            <p:cNvPr id="19465" name="Text Box 12"/>
            <p:cNvSpPr txBox="1">
              <a:spLocks noChangeArrowheads="1"/>
            </p:cNvSpPr>
            <p:nvPr/>
          </p:nvSpPr>
          <p:spPr bwMode="auto">
            <a:xfrm>
              <a:off x="6804025" y="1508125"/>
              <a:ext cx="6477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b="1" baseline="-2500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="1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66" name="Text Box 13"/>
            <p:cNvSpPr txBox="1">
              <a:spLocks noChangeArrowheads="1"/>
            </p:cNvSpPr>
            <p:nvPr/>
          </p:nvSpPr>
          <p:spPr bwMode="auto">
            <a:xfrm>
              <a:off x="5572132" y="1857364"/>
              <a:ext cx="11525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rIns="54000"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Ca</a:t>
              </a:r>
              <a:r>
                <a:rPr lang="en-US" b="1" baseline="-25000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b="1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(PO</a:t>
              </a:r>
              <a:r>
                <a:rPr lang="en-US" b="1" baseline="-25000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b="1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b="1" baseline="-25000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EA9746-E73B-4B8A-9EFA-10811C076B2C}" type="slidenum">
              <a:rPr lang="he-IL"/>
              <a:pPr>
                <a:defRPr/>
              </a:pPr>
              <a:t>6</a:t>
            </a:fld>
            <a:endParaRPr lang="he-IL" dirty="0"/>
          </a:p>
        </p:txBody>
      </p:sp>
      <p:sp>
        <p:nvSpPr>
          <p:cNvPr id="10" name="Rectangle 9"/>
          <p:cNvSpPr/>
          <p:nvPr/>
        </p:nvSpPr>
        <p:spPr>
          <a:xfrm>
            <a:off x="395288" y="500063"/>
            <a:ext cx="8215312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3500438" y="115888"/>
            <a:ext cx="5111750" cy="40011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حساب كتلة مولارية للمركبات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23850" y="2386013"/>
            <a:ext cx="8280400" cy="324008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885825">
              <a:lnSpc>
                <a:spcPct val="1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defTabSz="885825">
              <a:lnSpc>
                <a:spcPct val="1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أ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SA" dirty="0" smtClean="0">
                <a:solidFill>
                  <a:schemeClr val="tx1"/>
                </a:solidFill>
              </a:rPr>
              <a:t>في</a:t>
            </a:r>
            <a:r>
              <a:rPr lang="he-IL" dirty="0" smtClean="0">
                <a:solidFill>
                  <a:schemeClr val="tx1"/>
                </a:solidFill>
              </a:rPr>
              <a:t>  1 </a:t>
            </a:r>
            <a:r>
              <a:rPr lang="ar-LB" dirty="0" smtClean="0">
                <a:solidFill>
                  <a:schemeClr val="tx1"/>
                </a:solidFill>
              </a:rPr>
              <a:t>مول من </a:t>
            </a:r>
            <a:r>
              <a:rPr lang="ar-LB" dirty="0" smtClean="0">
                <a:solidFill>
                  <a:schemeClr val="tx1"/>
                </a:solidFill>
              </a:rPr>
              <a:t>الايثانول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he-IL" dirty="0" smtClean="0">
                <a:solidFill>
                  <a:schemeClr val="tx1"/>
                </a:solidFill>
              </a:rPr>
              <a:t>	2 </a:t>
            </a:r>
            <a:r>
              <a:rPr lang="ar-LB" dirty="0" smtClean="0">
                <a:solidFill>
                  <a:schemeClr val="tx1"/>
                </a:solidFill>
              </a:rPr>
              <a:t>مول ذرات كربون</a:t>
            </a:r>
            <a:endParaRPr lang="he-IL" dirty="0" smtClean="0">
              <a:solidFill>
                <a:schemeClr val="tx1"/>
              </a:solidFill>
            </a:endParaRPr>
          </a:p>
          <a:p>
            <a:pPr defTabSz="885825">
              <a:lnSpc>
                <a:spcPct val="1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he-IL" dirty="0">
                <a:solidFill>
                  <a:schemeClr val="tx1"/>
                </a:solidFill>
              </a:rPr>
              <a:t>6 </a:t>
            </a:r>
            <a:r>
              <a:rPr lang="ar-LB" dirty="0" smtClean="0">
                <a:solidFill>
                  <a:schemeClr val="tx1"/>
                </a:solidFill>
              </a:rPr>
              <a:t>مول ذرات هيدروجين</a:t>
            </a:r>
            <a:endParaRPr lang="he-IL" dirty="0">
              <a:solidFill>
                <a:schemeClr val="tx1"/>
              </a:solidFill>
            </a:endParaRPr>
          </a:p>
          <a:p>
            <a:pPr defTabSz="885825">
              <a:lnSpc>
                <a:spcPct val="1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he-IL" dirty="0">
                <a:solidFill>
                  <a:schemeClr val="tx1"/>
                </a:solidFill>
              </a:rPr>
              <a:t>1 </a:t>
            </a:r>
            <a:r>
              <a:rPr lang="ar-LB" dirty="0" smtClean="0">
                <a:solidFill>
                  <a:schemeClr val="tx1"/>
                </a:solidFill>
              </a:rPr>
              <a:t>مول ذرات اكسجين</a:t>
            </a:r>
            <a:endParaRPr lang="en-US" dirty="0">
              <a:solidFill>
                <a:schemeClr val="tx1"/>
              </a:solidFill>
            </a:endParaRPr>
          </a:p>
          <a:p>
            <a:pPr defTabSz="885825">
              <a:lnSpc>
                <a:spcPct val="12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ar-LB" dirty="0" smtClean="0">
                <a:solidFill>
                  <a:schemeClr val="tx1"/>
                </a:solidFill>
              </a:rPr>
              <a:t>الكتل المولارية لذرات العناصر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ar-LB" sz="1200" dirty="0" smtClean="0">
                <a:solidFill>
                  <a:schemeClr val="tx1"/>
                </a:solidFill>
              </a:rPr>
              <a:t>مول</a:t>
            </a:r>
            <a:r>
              <a:rPr lang="ar-LB" dirty="0" smtClean="0">
                <a:solidFill>
                  <a:schemeClr val="tx1"/>
                </a:solidFill>
              </a:rPr>
              <a:t>/</a:t>
            </a:r>
            <a:r>
              <a:rPr lang="ar-LB" sz="1200" dirty="0" smtClean="0">
                <a:solidFill>
                  <a:schemeClr val="tx1"/>
                </a:solidFill>
              </a:rPr>
              <a:t>غم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12.01</a:t>
            </a:r>
            <a:endParaRPr lang="he-IL" dirty="0">
              <a:solidFill>
                <a:schemeClr val="tx1"/>
              </a:solidFill>
            </a:endParaRPr>
          </a:p>
          <a:p>
            <a:pPr defTabSz="885825">
              <a:lnSpc>
                <a:spcPct val="1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sz="1200" dirty="0" smtClean="0">
                <a:solidFill>
                  <a:schemeClr val="tx1"/>
                </a:solidFill>
              </a:rPr>
              <a:t>مول/غم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1.01</a:t>
            </a:r>
            <a:endParaRPr lang="en-US" dirty="0">
              <a:solidFill>
                <a:schemeClr val="tx1"/>
              </a:solidFill>
            </a:endParaRPr>
          </a:p>
          <a:p>
            <a:pPr defTabSz="885825">
              <a:lnSpc>
                <a:spcPct val="1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				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sz="1200" dirty="0" smtClean="0">
                <a:solidFill>
                  <a:schemeClr val="tx1"/>
                </a:solidFill>
              </a:rPr>
              <a:t>مول/غم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16.00</a:t>
            </a:r>
          </a:p>
          <a:p>
            <a:pPr defTabSz="885825">
              <a:lnSpc>
                <a:spcPct val="4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885825">
              <a:lnSpc>
                <a:spcPct val="100000"/>
              </a:lnSpc>
              <a:tabLst>
                <a:tab pos="266700" algn="r"/>
                <a:tab pos="1790700" algn="r"/>
                <a:tab pos="2514600" algn="r"/>
                <a:tab pos="5019675" algn="l"/>
              </a:tabLs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055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9E8BF3C8-04FC-4BD6-902C-04203EEDAE57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7</a:t>
            </a:fld>
            <a:endParaRPr lang="he-IL" sz="1200">
              <a:solidFill>
                <a:schemeClr val="bg2"/>
              </a:solidFill>
            </a:endParaRPr>
          </a:p>
        </p:txBody>
      </p:sp>
      <p:grpSp>
        <p:nvGrpSpPr>
          <p:cNvPr id="2056" name="קבוצה 17"/>
          <p:cNvGrpSpPr>
            <a:grpSpLocks/>
          </p:cNvGrpSpPr>
          <p:nvPr/>
        </p:nvGrpSpPr>
        <p:grpSpPr bwMode="auto">
          <a:xfrm>
            <a:off x="338138" y="642938"/>
            <a:ext cx="8183562" cy="1560427"/>
            <a:chOff x="338138" y="642938"/>
            <a:chExt cx="8183562" cy="1560427"/>
          </a:xfrm>
        </p:grpSpPr>
        <p:sp>
          <p:nvSpPr>
            <p:cNvPr id="6" name="TextBox 5"/>
            <p:cNvSpPr txBox="1"/>
            <p:nvPr/>
          </p:nvSpPr>
          <p:spPr>
            <a:xfrm>
              <a:off x="338138" y="642938"/>
              <a:ext cx="8183562" cy="1560427"/>
            </a:xfrm>
            <a:prstGeom prst="rect">
              <a:avLst/>
            </a:prstGeom>
            <a:noFill/>
            <a:ln w="19050">
              <a:noFill/>
            </a:ln>
            <a:effectLst>
              <a:outerShdw sx="102000" sy="102000" algn="tl" rotWithShape="0">
                <a:schemeClr val="bg1">
                  <a:lumMod val="65000"/>
                  <a:alpha val="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سؤال 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احسبوا الكتلة المولارية للمواد التالية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pPr>
                <a:lnSpc>
                  <a:spcPct val="11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أ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ايثانول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 </a:t>
              </a:r>
            </a:p>
            <a:p>
              <a:pPr>
                <a:lnSpc>
                  <a:spcPct val="11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ب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كوارتس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 </a:t>
              </a:r>
            </a:p>
            <a:p>
              <a:pPr>
                <a:lnSpc>
                  <a:spcPct val="110000"/>
                </a:lnSpc>
                <a:defRPr/>
              </a:pPr>
              <a:r>
                <a:rPr lang="ar-LB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ج</a:t>
              </a:r>
              <a:r>
                <a:rPr lang="he-IL" b="1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فوسفات الكالسيوم </a:t>
              </a:r>
              <a:r>
                <a:rPr lang="he-IL" dirty="0" smtClean="0">
                  <a:solidFill>
                    <a:srgbClr val="1D4C72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en-US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Text Box 16"/>
            <p:cNvSpPr txBox="1">
              <a:spLocks noChangeArrowheads="1"/>
            </p:cNvSpPr>
            <p:nvPr/>
          </p:nvSpPr>
          <p:spPr bwMode="auto">
            <a:xfrm>
              <a:off x="6516688" y="1233488"/>
              <a:ext cx="10795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="1" baseline="-2500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b="1" baseline="-2500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OH</a:t>
              </a:r>
            </a:p>
          </p:txBody>
        </p:sp>
        <p:sp>
          <p:nvSpPr>
            <p:cNvPr id="2070" name="Text Box 17"/>
            <p:cNvSpPr txBox="1">
              <a:spLocks noChangeArrowheads="1"/>
            </p:cNvSpPr>
            <p:nvPr/>
          </p:nvSpPr>
          <p:spPr bwMode="auto">
            <a:xfrm>
              <a:off x="6877050" y="1522413"/>
              <a:ext cx="6477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b="1" baseline="-2500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="1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1" name="Text Box 18"/>
            <p:cNvSpPr txBox="1">
              <a:spLocks noChangeArrowheads="1"/>
            </p:cNvSpPr>
            <p:nvPr/>
          </p:nvSpPr>
          <p:spPr bwMode="auto">
            <a:xfrm>
              <a:off x="5572132" y="1785926"/>
              <a:ext cx="11525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rIns="54000">
              <a:spAutoFit/>
            </a:bodyPr>
            <a:lstStyle/>
            <a:p>
              <a:pPr algn="l" rtl="0">
                <a:lnSpc>
                  <a:spcPct val="100000"/>
                </a:lnSpc>
                <a:spcBef>
                  <a:spcPct val="50000"/>
                </a:spcBef>
              </a:pPr>
              <a:r>
                <a:rPr lang="en-US" b="1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Ca</a:t>
              </a:r>
              <a:r>
                <a:rPr lang="en-US" b="1" baseline="-25000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b="1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(PO</a:t>
              </a:r>
              <a:r>
                <a:rPr lang="en-US" b="1" baseline="-25000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b="1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b="1" baseline="-25000" dirty="0">
                  <a:solidFill>
                    <a:srgbClr val="1D4C7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5913" name="Group 73"/>
          <p:cNvGraphicFramePr>
            <a:graphicFrameLocks noGrp="1"/>
          </p:cNvGraphicFramePr>
          <p:nvPr/>
        </p:nvGraphicFramePr>
        <p:xfrm>
          <a:off x="1619672" y="4437112"/>
          <a:ext cx="6264696" cy="729200"/>
        </p:xfrm>
        <a:graphic>
          <a:graphicData uri="http://schemas.openxmlformats.org/drawingml/2006/table">
            <a:tbl>
              <a:tblPr/>
              <a:tblGrid>
                <a:gridCol w="1532704"/>
                <a:gridCol w="290516"/>
                <a:gridCol w="1687885"/>
                <a:gridCol w="425994"/>
                <a:gridCol w="922254"/>
                <a:gridCol w="415017"/>
                <a:gridCol w="990326"/>
              </a:tblGrid>
              <a:tr h="7292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الكتلة </a:t>
                      </a:r>
                      <a:r>
                        <a:rPr kumimoji="0" lang="ar-S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المولارية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كتلة الكربون</a:t>
                      </a: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he-I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كتلة </a:t>
                      </a: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الهيدروجين</a:t>
                      </a: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كتلة </a:t>
                      </a:r>
                      <a:r>
                        <a:rPr kumimoji="0" lang="ar-S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الأكسجين</a:t>
                      </a: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Object 74"/>
          <p:cNvGraphicFramePr>
            <a:graphicFrameLocks noChangeAspect="1"/>
          </p:cNvGraphicFramePr>
          <p:nvPr/>
        </p:nvGraphicFramePr>
        <p:xfrm>
          <a:off x="3255963" y="5241925"/>
          <a:ext cx="3692525" cy="346075"/>
        </p:xfrm>
        <a:graphic>
          <a:graphicData uri="http://schemas.openxmlformats.org/presentationml/2006/ole">
            <p:oleObj spid="_x0000_s2053" name="Equation" r:id="rId4" imgW="3695400" imgH="342720" progId="Equation.3">
              <p:embed/>
            </p:oleObj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7120D-91A5-4502-9622-F40E71A788A3}" type="slidenum">
              <a:rPr lang="he-IL"/>
              <a:pPr>
                <a:defRPr/>
              </a:pPr>
              <a:t>7</a:t>
            </a:fld>
            <a:endParaRPr lang="he-IL" dirty="0"/>
          </a:p>
        </p:txBody>
      </p:sp>
      <p:sp>
        <p:nvSpPr>
          <p:cNvPr id="16" name="Rectangle 15"/>
          <p:cNvSpPr/>
          <p:nvPr/>
        </p:nvSpPr>
        <p:spPr>
          <a:xfrm>
            <a:off x="395288" y="500063"/>
            <a:ext cx="8215312" cy="46037"/>
          </a:xfrm>
          <a:prstGeom prst="rect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3571868" y="214290"/>
            <a:ext cx="5111750" cy="7016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حساب كتلة مولارية للمركبات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288" y="500063"/>
            <a:ext cx="8215312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5000625" y="642938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ar-LB" b="1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اجابات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البندين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ـ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825" y="981075"/>
            <a:ext cx="8353425" cy="56165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2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ب</a:t>
            </a:r>
            <a:r>
              <a:rPr lang="he-IL" b="1" dirty="0" smtClean="0">
                <a:solidFill>
                  <a:schemeClr val="tx1"/>
                </a:solidFill>
              </a:rPr>
              <a:t>.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1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>
                <a:solidFill>
                  <a:schemeClr val="tx1"/>
                </a:solidFill>
              </a:rPr>
              <a:t>		:		1 </a:t>
            </a:r>
            <a:r>
              <a:rPr lang="ar-LB" dirty="0" smtClean="0">
                <a:solidFill>
                  <a:schemeClr val="tx1"/>
                </a:solidFill>
              </a:rPr>
              <a:t>مول ذرات سيليكون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				2 </a:t>
            </a:r>
            <a:r>
              <a:rPr lang="ar-LB" dirty="0" smtClean="0">
                <a:solidFill>
                  <a:schemeClr val="tx1"/>
                </a:solidFill>
              </a:rPr>
              <a:t>مول ذرات اكسجين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		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sz="1200" dirty="0" smtClean="0">
                <a:solidFill>
                  <a:schemeClr val="tx1"/>
                </a:solidFill>
              </a:rPr>
              <a:t>مول</a:t>
            </a:r>
            <a:r>
              <a:rPr lang="en-US" sz="1200" dirty="0">
                <a:solidFill>
                  <a:schemeClr val="tx1"/>
                </a:solidFill>
              </a:rPr>
              <a:t>	</a:t>
            </a:r>
            <a:r>
              <a:rPr lang="ar-LB" sz="1200" dirty="0" smtClean="0">
                <a:solidFill>
                  <a:schemeClr val="tx1"/>
                </a:solidFill>
              </a:rPr>
              <a:t>/ غم</a:t>
            </a:r>
            <a:r>
              <a:rPr lang="he-IL" sz="1200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28.00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				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ar-LB" sz="1400" dirty="0" smtClean="0">
                <a:solidFill>
                  <a:schemeClr val="tx1"/>
                </a:solidFill>
              </a:rPr>
              <a:t> مول/ غم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16.00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400000"/>
              </a:spcBef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ج</a:t>
            </a:r>
            <a:r>
              <a:rPr lang="he-IL" sz="1200" b="1" dirty="0" smtClean="0">
                <a:solidFill>
                  <a:schemeClr val="tx1"/>
                </a:solidFill>
              </a:rPr>
              <a:t>.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1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 </a:t>
            </a:r>
            <a:r>
              <a:rPr lang="he-IL" sz="1200" dirty="0">
                <a:solidFill>
                  <a:schemeClr val="tx1"/>
                </a:solidFill>
              </a:rPr>
              <a:t>			:	</a:t>
            </a:r>
            <a:r>
              <a:rPr lang="ar-LB" dirty="0" smtClean="0">
                <a:solidFill>
                  <a:schemeClr val="tx1"/>
                </a:solidFill>
              </a:rPr>
              <a:t>3 ايونات كالسيوم 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</a:t>
            </a: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he-IL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e-IL" dirty="0">
                <a:solidFill>
                  <a:schemeClr val="tx1"/>
                </a:solidFill>
              </a:rPr>
              <a:t>2 </a:t>
            </a:r>
            <a:r>
              <a:rPr lang="ar-LB" dirty="0" smtClean="0">
                <a:solidFill>
                  <a:schemeClr val="tx1"/>
                </a:solidFill>
              </a:rPr>
              <a:t>مول ايونات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فوسفات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endParaRPr lang="he-IL" b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he-IL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ar-LB" dirty="0" smtClean="0">
                <a:solidFill>
                  <a:srgbClr val="FF6600"/>
                </a:solidFill>
              </a:rPr>
              <a:t>انتبهوا</a:t>
            </a:r>
            <a:r>
              <a:rPr lang="he-IL" dirty="0" smtClean="0">
                <a:solidFill>
                  <a:srgbClr val="FF6600"/>
                </a:solidFill>
              </a:rPr>
              <a:t>: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he-IL" dirty="0" smtClean="0">
                <a:solidFill>
                  <a:schemeClr val="tx1"/>
                </a:solidFill>
              </a:rPr>
              <a:t>2 </a:t>
            </a:r>
            <a:r>
              <a:rPr lang="ar-LB" dirty="0" smtClean="0">
                <a:solidFill>
                  <a:schemeClr val="tx1"/>
                </a:solidFill>
              </a:rPr>
              <a:t>مول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ايونات فوسفات يوجد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r>
              <a:rPr lang="he-IL" dirty="0">
                <a:solidFill>
                  <a:schemeClr val="tx1"/>
                </a:solidFill>
              </a:rPr>
              <a:t>	2 </a:t>
            </a:r>
            <a:r>
              <a:rPr lang="ar-LB" dirty="0" smtClean="0">
                <a:solidFill>
                  <a:schemeClr val="tx1"/>
                </a:solidFill>
              </a:rPr>
              <a:t>مول ذرات فوسفات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				8 </a:t>
            </a:r>
            <a:r>
              <a:rPr lang="ar-LB" dirty="0" smtClean="0">
                <a:solidFill>
                  <a:schemeClr val="tx1"/>
                </a:solidFill>
              </a:rPr>
              <a:t>مول ذرات اكسجين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				</a:t>
            </a:r>
            <a:r>
              <a:rPr lang="ar-LB" sz="1400" dirty="0" smtClean="0">
                <a:solidFill>
                  <a:schemeClr val="tx1"/>
                </a:solidFill>
              </a:rPr>
              <a:t>مول/غم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CA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40.08</a:t>
            </a: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						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sz="1400" dirty="0" smtClean="0">
                <a:solidFill>
                  <a:schemeClr val="tx1"/>
                </a:solidFill>
              </a:rPr>
              <a:t>مول/غم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30.97</a:t>
            </a:r>
          </a:p>
          <a:p>
            <a:pPr>
              <a:lnSpc>
                <a:spcPct val="10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sz="1400" dirty="0" smtClean="0">
                <a:solidFill>
                  <a:schemeClr val="tx1"/>
                </a:solidFill>
              </a:rPr>
              <a:t>مول/غم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16.00</a:t>
            </a:r>
            <a:endParaRPr lang="he-IL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"/>
              </a:lnSpc>
              <a:tabLst>
                <a:tab pos="266700" algn="r"/>
                <a:tab pos="1704975" algn="r"/>
                <a:tab pos="1971675" algn="r"/>
                <a:tab pos="2514600" algn="r"/>
                <a:tab pos="3590925" algn="r"/>
                <a:tab pos="5114925" algn="l"/>
              </a:tabLst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8" y="115889"/>
            <a:ext cx="5111750" cy="70788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حساب كتلة مولارية للمركبات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B6DFE1D2-2B72-4E4D-8019-4B948BA1978F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8</a:t>
            </a:fld>
            <a:endParaRPr lang="he-IL" sz="1200">
              <a:solidFill>
                <a:schemeClr val="bg2"/>
              </a:solidFill>
            </a:endParaRPr>
          </a:p>
        </p:txBody>
      </p:sp>
      <p:sp>
        <p:nvSpPr>
          <p:cNvPr id="3086" name="Rectangle 16"/>
          <p:cNvSpPr>
            <a:spLocks noChangeArrowheads="1"/>
          </p:cNvSpPr>
          <p:nvPr/>
        </p:nvSpPr>
        <p:spPr bwMode="auto">
          <a:xfrm>
            <a:off x="6786578" y="1357298"/>
            <a:ext cx="5762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>
              <a:lnSpc>
                <a:spcPct val="10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871" name="Group 55"/>
          <p:cNvGraphicFramePr>
            <a:graphicFrameLocks noGrp="1"/>
          </p:cNvGraphicFramePr>
          <p:nvPr/>
        </p:nvGraphicFramePr>
        <p:xfrm>
          <a:off x="2339750" y="2500306"/>
          <a:ext cx="4248473" cy="640080"/>
        </p:xfrm>
        <a:graphic>
          <a:graphicData uri="http://schemas.openxmlformats.org/drawingml/2006/table">
            <a:tbl>
              <a:tblPr/>
              <a:tblGrid>
                <a:gridCol w="1278476"/>
                <a:gridCol w="413046"/>
                <a:gridCol w="1086704"/>
                <a:gridCol w="413046"/>
                <a:gridCol w="1057201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الكتلة </a:t>
                      </a:r>
                      <a:r>
                        <a:rPr kumimoji="0" lang="ar-S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المولارية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he-I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كتلة </a:t>
                      </a:r>
                      <a:r>
                        <a:rPr kumimoji="0" lang="ar-S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السيليكون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he-I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كتلة</a:t>
                      </a:r>
                      <a:r>
                        <a:rPr kumimoji="0" lang="he-I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الأكسجين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6" name="Object 59"/>
          <p:cNvGraphicFramePr>
            <a:graphicFrameLocks noChangeAspect="1"/>
          </p:cNvGraphicFramePr>
          <p:nvPr/>
        </p:nvGraphicFramePr>
        <p:xfrm>
          <a:off x="3095625" y="3097213"/>
          <a:ext cx="2640013" cy="346075"/>
        </p:xfrm>
        <a:graphic>
          <a:graphicData uri="http://schemas.openxmlformats.org/presentationml/2006/ole">
            <p:oleObj spid="_x0000_s3076" name="Equation" r:id="rId4" imgW="2641320" imgH="342720" progId="Equation.3">
              <p:embed/>
            </p:oleObj>
          </a:graphicData>
        </a:graphic>
      </p:graphicFrame>
      <p:sp>
        <p:nvSpPr>
          <p:cNvPr id="3093" name="Text Box 60"/>
          <p:cNvSpPr txBox="1">
            <a:spLocks noChangeArrowheads="1"/>
          </p:cNvSpPr>
          <p:nvPr/>
        </p:nvSpPr>
        <p:spPr bwMode="auto">
          <a:xfrm>
            <a:off x="6286512" y="3571876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algn="l" rtl="0">
              <a:lnSpc>
                <a:spcPct val="100000"/>
              </a:lnSpc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(PO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945" name="Group 129"/>
          <p:cNvGraphicFramePr>
            <a:graphicFrameLocks noGrp="1"/>
          </p:cNvGraphicFramePr>
          <p:nvPr/>
        </p:nvGraphicFramePr>
        <p:xfrm>
          <a:off x="2214548" y="5500702"/>
          <a:ext cx="4714906" cy="640080"/>
        </p:xfrm>
        <a:graphic>
          <a:graphicData uri="http://schemas.openxmlformats.org/drawingml/2006/table">
            <a:tbl>
              <a:tblPr rtl="1"/>
              <a:tblGrid>
                <a:gridCol w="902756"/>
                <a:gridCol w="311932"/>
                <a:gridCol w="877708"/>
                <a:gridCol w="261062"/>
                <a:gridCol w="860397"/>
                <a:gridCol w="266385"/>
                <a:gridCol w="1234666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L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كتلة الاكسجين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L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كتلة الفوسفور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L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كتلة الكالسيوم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L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الكتلة المولارية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80" name="Object 130"/>
          <p:cNvGraphicFramePr>
            <a:graphicFrameLocks noChangeAspect="1"/>
          </p:cNvGraphicFramePr>
          <p:nvPr/>
        </p:nvGraphicFramePr>
        <p:xfrm>
          <a:off x="1414463" y="6027738"/>
          <a:ext cx="7080250" cy="706437"/>
        </p:xfrm>
        <a:graphic>
          <a:graphicData uri="http://schemas.openxmlformats.org/presentationml/2006/ole">
            <p:oleObj spid="_x0000_s3080" name="Equation" r:id="rId5" imgW="4127400" imgH="431640" progId="Equation.3">
              <p:embed/>
            </p:oleObj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D3D36E-6C36-430B-ACDF-FF3838C0ADB1}" type="slidenum">
              <a:rPr lang="he-IL"/>
              <a:pPr>
                <a:defRPr/>
              </a:pPr>
              <a:t>8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850" y="615950"/>
            <a:ext cx="8135938" cy="180972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3:</a:t>
            </a: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كتلة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1/3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الفركتوز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e-IL" b="1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جدوا ما هو عدد مولات ذرات الهيدروجين الموجود في هذه الكمية 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الفركتوز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كتلة ذرات الكربون بهذه الكمية 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الفركتوز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tabLst>
                <a:tab pos="2333625" algn="r"/>
              </a:tabLst>
              <a:defRPr/>
            </a:pP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333625" algn="r"/>
              </a:tabLst>
              <a:defRPr/>
            </a:pPr>
            <a:r>
              <a:rPr lang="ar-LB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رمز</a:t>
            </a:r>
            <a:r>
              <a:rPr lang="he-IL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استعينوا بالمعادلة :</a:t>
            </a:r>
            <a:endParaRPr lang="en-US" b="1" dirty="0">
              <a:solidFill>
                <a:srgbClr val="7F7F7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Slide Number Placeholder 6"/>
          <p:cNvSpPr txBox="1">
            <a:spLocks noGrp="1"/>
          </p:cNvSpPr>
          <p:nvPr/>
        </p:nvSpPr>
        <p:spPr bwMode="auto">
          <a:xfrm>
            <a:off x="457200" y="6564313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100000"/>
              </a:lnSpc>
            </a:pPr>
            <a:fld id="{4167B1A6-354C-422B-ABAC-4C0B62020499}" type="slidenum">
              <a:rPr lang="he-IL" sz="1200">
                <a:solidFill>
                  <a:schemeClr val="bg2"/>
                </a:solidFill>
              </a:rPr>
              <a:pPr algn="l" rtl="0">
                <a:lnSpc>
                  <a:spcPct val="100000"/>
                </a:lnSpc>
              </a:pPr>
              <a:t>9</a:t>
            </a:fld>
            <a:endParaRPr lang="he-IL" sz="1200">
              <a:solidFill>
                <a:schemeClr val="bg2"/>
              </a:solidFill>
            </a:endParaRP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5643563" y="1928813"/>
          <a:ext cx="812800" cy="571500"/>
        </p:xfrm>
        <a:graphic>
          <a:graphicData uri="http://schemas.openxmlformats.org/presentationml/2006/ole">
            <p:oleObj spid="_x0000_s4098" name="משוואה" r:id="rId3" imgW="812520" imgH="57132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90A4F-B86F-47C1-872E-51581EC8E8A4}" type="slidenum">
              <a:rPr lang="he-IL"/>
              <a:pPr>
                <a:defRPr/>
              </a:pPr>
              <a:t>9</a:t>
            </a:fld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357188" y="500063"/>
            <a:ext cx="8215312" cy="46037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1500188" y="115888"/>
            <a:ext cx="7112000" cy="70788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العلاقة بين الكتلة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المادة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وعدد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/Relationships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7F7F7F"/>
      </a:accent1>
      <a:accent2>
        <a:srgbClr val="1A7EB0"/>
      </a:accent2>
      <a:accent3>
        <a:srgbClr val="FF6600"/>
      </a:accent3>
      <a:accent4>
        <a:srgbClr val="548DD4"/>
      </a:accent4>
      <a:accent5>
        <a:srgbClr val="92D050"/>
      </a:accent5>
      <a:accent6>
        <a:srgbClr val="5F0060"/>
      </a:accent6>
      <a:hlink>
        <a:srgbClr val="008EFF"/>
      </a:hlink>
      <a:folHlink>
        <a:srgbClr val="A5A5A5"/>
      </a:folHlink>
    </a:clrScheme>
    <a:fontScheme name="Nahsh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bg1"/>
            </a:gs>
            <a:gs pos="50000">
              <a:schemeClr val="bg2">
                <a:lumMod val="95000"/>
              </a:schemeClr>
            </a:gs>
          </a:gsLst>
          <a:lin ang="5400000" scaled="0"/>
        </a:gradFill>
        <a:ln w="12700">
          <a:solidFill>
            <a:schemeClr val="bg1">
              <a:lumMod val="75000"/>
            </a:schemeClr>
          </a:solidFill>
        </a:ln>
      </a:spPr>
      <a:bodyPr rtlCol="1" anchor="t"/>
      <a:lstStyle>
        <a:defPPr>
          <a:buBlip>
            <a:blip xmlns:r="http://schemas.openxmlformats.org/officeDocument/2006/relationships" r:embed="rId1"/>
          </a:buBlip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95000"/>
          </a:schemeClr>
        </a:solidFill>
        <a:ln w="22225">
          <a:solidFill>
            <a:schemeClr val="bg1">
              <a:lumMod val="85000"/>
            </a:schemeClr>
          </a:solidFill>
        </a:ln>
        <a:effectLst/>
      </a:spPr>
      <a:bodyPr wrap="none" rtlCol="1" anchor="ctr">
        <a:normAutofit/>
      </a:bodyPr>
      <a:lstStyle>
        <a:defPPr algn="ctr" rtl="1" fontAlgn="auto">
          <a:spcBef>
            <a:spcPts val="0"/>
          </a:spcBef>
          <a:spcAft>
            <a:spcPts val="0"/>
          </a:spcAft>
          <a:defRPr sz="1400" u="sng" dirty="0">
            <a:solidFill>
              <a:srgbClr val="00B0F0"/>
            </a:solidFill>
            <a:latin typeface="+mn-lt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4473</TotalTime>
  <Words>1561</Words>
  <Application>Microsoft Office PowerPoint</Application>
  <PresentationFormat>‫הצגה על המסך (4:3)</PresentationFormat>
  <Paragraphs>305</Paragraphs>
  <Slides>25</Slides>
  <Notes>6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5</vt:i4>
      </vt:variant>
      <vt:variant>
        <vt:lpstr>כותרות שקופיות</vt:lpstr>
      </vt:variant>
      <vt:variant>
        <vt:i4>25</vt:i4>
      </vt:variant>
    </vt:vector>
  </HeadingPairs>
  <TitlesOfParts>
    <vt:vector size="31" baseType="lpstr">
      <vt:lpstr>Office Theme</vt:lpstr>
      <vt:lpstr>Microsoft Office Word 97 - 2003 Document</vt:lpstr>
      <vt:lpstr>Microsoft Equation 3.0</vt:lpstr>
      <vt:lpstr>משוואה</vt:lpstr>
      <vt:lpstr>Document</vt:lpstr>
      <vt:lpstr>Equation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nazmi</cp:lastModifiedBy>
  <cp:revision>583</cp:revision>
  <dcterms:created xsi:type="dcterms:W3CDTF">2010-09-05T07:07:37Z</dcterms:created>
  <dcterms:modified xsi:type="dcterms:W3CDTF">2011-09-20T13:41:17Z</dcterms:modified>
</cp:coreProperties>
</file>